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9"/>
  </p:notesMasterIdLst>
  <p:sldIdLst>
    <p:sldId id="318" r:id="rId5"/>
    <p:sldId id="280" r:id="rId6"/>
    <p:sldId id="279" r:id="rId7"/>
    <p:sldId id="307" r:id="rId8"/>
    <p:sldId id="308" r:id="rId9"/>
    <p:sldId id="309" r:id="rId10"/>
    <p:sldId id="281" r:id="rId11"/>
    <p:sldId id="310" r:id="rId12"/>
    <p:sldId id="311" r:id="rId13"/>
    <p:sldId id="312" r:id="rId14"/>
    <p:sldId id="313" r:id="rId15"/>
    <p:sldId id="315" r:id="rId16"/>
    <p:sldId id="316" r:id="rId17"/>
    <p:sldId id="317" r:id="rId18"/>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318"/>
            <p14:sldId id="280"/>
            <p14:sldId id="279"/>
            <p14:sldId id="307"/>
            <p14:sldId id="308"/>
            <p14:sldId id="309"/>
            <p14:sldId id="281"/>
            <p14:sldId id="310"/>
            <p14:sldId id="311"/>
            <p14:sldId id="312"/>
            <p14:sldId id="313"/>
            <p14:sldId id="315"/>
            <p14:sldId id="316"/>
            <p14:sldId id="317"/>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68526A-2C5F-DD42-A87C-B923EAF65960}" v="3" dt="2025-09-25T08:28:24.072"/>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84"/>
    <p:restoredTop sz="87129"/>
  </p:normalViewPr>
  <p:slideViewPr>
    <p:cSldViewPr snapToGrid="0">
      <p:cViewPr varScale="1">
        <p:scale>
          <a:sx n="47" d="100"/>
          <a:sy n="47" d="100"/>
        </p:scale>
        <p:origin x="256" y="600"/>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ber AT, Agnes" userId="S::a.t.naber@pl.hanze.nl::1de4adb8-2eec-4ec4-b651-b6432a5dc791" providerId="AD" clId="Web-{B1D3EAC1-5AF4-459F-8116-1DD7DCA01B00}"/>
    <pc:docChg chg="modSld">
      <pc:chgData name="Naber AT, Agnes" userId="S::a.t.naber@pl.hanze.nl::1de4adb8-2eec-4ec4-b651-b6432a5dc791" providerId="AD" clId="Web-{B1D3EAC1-5AF4-459F-8116-1DD7DCA01B00}" dt="2025-06-30T11:40:44.716" v="11"/>
      <pc:docMkLst>
        <pc:docMk/>
      </pc:docMkLst>
      <pc:sldChg chg="modNotes">
        <pc:chgData name="Naber AT, Agnes" userId="S::a.t.naber@pl.hanze.nl::1de4adb8-2eec-4ec4-b651-b6432a5dc791" providerId="AD" clId="Web-{B1D3EAC1-5AF4-459F-8116-1DD7DCA01B00}" dt="2025-06-30T11:40:44.716" v="11"/>
        <pc:sldMkLst>
          <pc:docMk/>
          <pc:sldMk cId="0" sldId="256"/>
        </pc:sldMkLst>
      </pc:sldChg>
    </pc:docChg>
  </pc:docChgLst>
  <pc:docChgLst>
    <pc:chgData name="Vries VL de, Vera" userId="e5f67279-96b9-467a-a9e1-96a17e860913" providerId="ADAL" clId="{8860CDDA-0759-CE49-8A71-44FC8951F39F}"/>
    <pc:docChg chg="custSel modSld delSection">
      <pc:chgData name="Vries VL de, Vera" userId="e5f67279-96b9-467a-a9e1-96a17e860913" providerId="ADAL" clId="{8860CDDA-0759-CE49-8A71-44FC8951F39F}" dt="2025-06-26T10:24:49.740" v="109" actId="20577"/>
      <pc:docMkLst>
        <pc:docMk/>
      </pc:docMkLst>
      <pc:sldChg chg="modSp mod modNotesTx">
        <pc:chgData name="Vries VL de, Vera" userId="e5f67279-96b9-467a-a9e1-96a17e860913" providerId="ADAL" clId="{8860CDDA-0759-CE49-8A71-44FC8951F39F}" dt="2025-06-26T10:00:34.763" v="95" actId="20577"/>
        <pc:sldMkLst>
          <pc:docMk/>
          <pc:sldMk cId="0" sldId="256"/>
        </pc:sldMkLst>
      </pc:sldChg>
      <pc:sldChg chg="delSp mod">
        <pc:chgData name="Vries VL de, Vera" userId="e5f67279-96b9-467a-a9e1-96a17e860913" providerId="ADAL" clId="{8860CDDA-0759-CE49-8A71-44FC8951F39F}" dt="2025-06-26T10:23:33.911" v="96" actId="478"/>
        <pc:sldMkLst>
          <pc:docMk/>
          <pc:sldMk cId="2733830748" sldId="276"/>
        </pc:sldMkLst>
      </pc:sldChg>
      <pc:sldChg chg="addSp delSp modSp mod modNotesTx">
        <pc:chgData name="Vries VL de, Vera" userId="e5f67279-96b9-467a-a9e1-96a17e860913" providerId="ADAL" clId="{8860CDDA-0759-CE49-8A71-44FC8951F39F}" dt="2025-06-26T09:50:26.742" v="15" actId="1076"/>
        <pc:sldMkLst>
          <pc:docMk/>
          <pc:sldMk cId="903855085" sldId="279"/>
        </pc:sldMkLst>
      </pc:sldChg>
      <pc:sldChg chg="modNotesTx">
        <pc:chgData name="Vries VL de, Vera" userId="e5f67279-96b9-467a-a9e1-96a17e860913" providerId="ADAL" clId="{8860CDDA-0759-CE49-8A71-44FC8951F39F}" dt="2025-06-26T09:49:31.250" v="1" actId="790"/>
        <pc:sldMkLst>
          <pc:docMk/>
          <pc:sldMk cId="1766591923" sldId="280"/>
        </pc:sldMkLst>
      </pc:sldChg>
      <pc:sldChg chg="modNotesTx">
        <pc:chgData name="Vries VL de, Vera" userId="e5f67279-96b9-467a-a9e1-96a17e860913" providerId="ADAL" clId="{8860CDDA-0759-CE49-8A71-44FC8951F39F}" dt="2025-06-26T09:51:54.913" v="31" actId="790"/>
        <pc:sldMkLst>
          <pc:docMk/>
          <pc:sldMk cId="1681548029" sldId="281"/>
        </pc:sldMkLst>
      </pc:sldChg>
      <pc:sldChg chg="modSp mod">
        <pc:chgData name="Vries VL de, Vera" userId="e5f67279-96b9-467a-a9e1-96a17e860913" providerId="ADAL" clId="{8860CDDA-0759-CE49-8A71-44FC8951F39F}" dt="2025-06-26T09:50:47.726" v="16" actId="790"/>
        <pc:sldMkLst>
          <pc:docMk/>
          <pc:sldMk cId="3289440769" sldId="307"/>
        </pc:sldMkLst>
      </pc:sldChg>
      <pc:sldChg chg="modSp mod">
        <pc:chgData name="Vries VL de, Vera" userId="e5f67279-96b9-467a-a9e1-96a17e860913" providerId="ADAL" clId="{8860CDDA-0759-CE49-8A71-44FC8951F39F}" dt="2025-06-26T09:51:20.085" v="23" actId="20577"/>
        <pc:sldMkLst>
          <pc:docMk/>
          <pc:sldMk cId="2152395404" sldId="308"/>
        </pc:sldMkLst>
      </pc:sldChg>
      <pc:sldChg chg="modSp mod">
        <pc:chgData name="Vries VL de, Vera" userId="e5f67279-96b9-467a-a9e1-96a17e860913" providerId="ADAL" clId="{8860CDDA-0759-CE49-8A71-44FC8951F39F}" dt="2025-06-26T09:52:28.846" v="32" actId="20577"/>
        <pc:sldMkLst>
          <pc:docMk/>
          <pc:sldMk cId="2751840321" sldId="310"/>
        </pc:sldMkLst>
      </pc:sldChg>
      <pc:sldChg chg="addSp delSp modSp mod modNotesTx">
        <pc:chgData name="Vries VL de, Vera" userId="e5f67279-96b9-467a-a9e1-96a17e860913" providerId="ADAL" clId="{8860CDDA-0759-CE49-8A71-44FC8951F39F}" dt="2025-06-26T10:24:27.239" v="107" actId="20577"/>
        <pc:sldMkLst>
          <pc:docMk/>
          <pc:sldMk cId="2946684557" sldId="311"/>
        </pc:sldMkLst>
      </pc:sldChg>
      <pc:sldChg chg="modNotesTx">
        <pc:chgData name="Vries VL de, Vera" userId="e5f67279-96b9-467a-a9e1-96a17e860913" providerId="ADAL" clId="{8860CDDA-0759-CE49-8A71-44FC8951F39F}" dt="2025-06-26T10:24:49.740" v="109" actId="20577"/>
        <pc:sldMkLst>
          <pc:docMk/>
          <pc:sldMk cId="2824969353" sldId="312"/>
        </pc:sldMkLst>
      </pc:sldChg>
      <pc:sldChg chg="addSp delSp modSp mod">
        <pc:chgData name="Vries VL de, Vera" userId="e5f67279-96b9-467a-a9e1-96a17e860913" providerId="ADAL" clId="{8860CDDA-0759-CE49-8A71-44FC8951F39F}" dt="2025-06-26T09:54:53.929" v="54" actId="14100"/>
        <pc:sldMkLst>
          <pc:docMk/>
          <pc:sldMk cId="3103113298" sldId="313"/>
        </pc:sldMkLst>
      </pc:sldChg>
      <pc:sldChg chg="modNotesTx">
        <pc:chgData name="Vries VL de, Vera" userId="e5f67279-96b9-467a-a9e1-96a17e860913" providerId="ADAL" clId="{8860CDDA-0759-CE49-8A71-44FC8951F39F}" dt="2025-06-26T09:56:14.152" v="60" actId="790"/>
        <pc:sldMkLst>
          <pc:docMk/>
          <pc:sldMk cId="3289587772" sldId="316"/>
        </pc:sldMkLst>
      </pc:sldChg>
    </pc:docChg>
  </pc:docChgLst>
  <pc:docChgLst>
    <pc:chgData name="Naber AT, Agnes" userId="1de4adb8-2eec-4ec4-b651-b6432a5dc791" providerId="ADAL" clId="{28393D28-1915-4CFB-93B9-64C0F711D9A6}"/>
    <pc:docChg chg="undo custSel addSld delSld modSld modSection">
      <pc:chgData name="Naber AT, Agnes" userId="1de4adb8-2eec-4ec4-b651-b6432a5dc791" providerId="ADAL" clId="{28393D28-1915-4CFB-93B9-64C0F711D9A6}" dt="2025-06-23T14:14:27.935" v="277" actId="14100"/>
      <pc:docMkLst>
        <pc:docMk/>
      </pc:docMkLst>
      <pc:sldChg chg="modSp mod modCm">
        <pc:chgData name="Naber AT, Agnes" userId="1de4adb8-2eec-4ec4-b651-b6432a5dc791" providerId="ADAL" clId="{28393D28-1915-4CFB-93B9-64C0F711D9A6}" dt="2025-06-23T13:49:12.695" v="0"/>
        <pc:sldMkLst>
          <pc:docMk/>
          <pc:sldMk cId="1766591923" sldId="280"/>
        </pc:sldMkLst>
        <pc:extLst>
          <p:ext xmlns:p="http://schemas.openxmlformats.org/presentationml/2006/main" uri="{D6D511B9-2390-475A-947B-AFAB55BFBCF1}">
            <pc226:cmChg xmlns:pc226="http://schemas.microsoft.com/office/powerpoint/2022/06/main/command" chg="mod">
              <pc226:chgData name="Naber AT, Agnes" userId="1de4adb8-2eec-4ec4-b651-b6432a5dc791" providerId="ADAL" clId="{28393D28-1915-4CFB-93B9-64C0F711D9A6}" dt="2025-06-23T13:49:12.695" v="0"/>
              <pc2:cmMkLst xmlns:pc2="http://schemas.microsoft.com/office/powerpoint/2019/9/main/command">
                <pc:docMk/>
                <pc:sldMk cId="1766591923" sldId="280"/>
                <pc2:cmMk id="{1DCD7A9B-12FA-41BB-B38C-D10E1A343074}"/>
              </pc2:cmMkLst>
            </pc226:cmChg>
          </p:ext>
        </pc:extLst>
      </pc:sldChg>
      <pc:sldChg chg="addSp delSp modSp mod">
        <pc:chgData name="Naber AT, Agnes" userId="1de4adb8-2eec-4ec4-b651-b6432a5dc791" providerId="ADAL" clId="{28393D28-1915-4CFB-93B9-64C0F711D9A6}" dt="2025-06-23T13:57:10.562" v="113" actId="6549"/>
        <pc:sldMkLst>
          <pc:docMk/>
          <pc:sldMk cId="1681548029" sldId="281"/>
        </pc:sldMkLst>
      </pc:sldChg>
      <pc:sldChg chg="modSp mod">
        <pc:chgData name="Naber AT, Agnes" userId="1de4adb8-2eec-4ec4-b651-b6432a5dc791" providerId="ADAL" clId="{28393D28-1915-4CFB-93B9-64C0F711D9A6}" dt="2025-06-23T13:50:15.802" v="4" actId="20577"/>
        <pc:sldMkLst>
          <pc:docMk/>
          <pc:sldMk cId="3289440769" sldId="307"/>
        </pc:sldMkLst>
      </pc:sldChg>
      <pc:sldChg chg="modSp mod">
        <pc:chgData name="Naber AT, Agnes" userId="1de4adb8-2eec-4ec4-b651-b6432a5dc791" providerId="ADAL" clId="{28393D28-1915-4CFB-93B9-64C0F711D9A6}" dt="2025-06-23T13:52:06.710" v="26" actId="12"/>
        <pc:sldMkLst>
          <pc:docMk/>
          <pc:sldMk cId="2152395404" sldId="308"/>
        </pc:sldMkLst>
      </pc:sldChg>
      <pc:sldChg chg="addSp delSp modSp mod">
        <pc:chgData name="Naber AT, Agnes" userId="1de4adb8-2eec-4ec4-b651-b6432a5dc791" providerId="ADAL" clId="{28393D28-1915-4CFB-93B9-64C0F711D9A6}" dt="2025-06-23T13:55:41.076" v="57" actId="14100"/>
        <pc:sldMkLst>
          <pc:docMk/>
          <pc:sldMk cId="2516996494" sldId="309"/>
        </pc:sldMkLst>
      </pc:sldChg>
      <pc:sldChg chg="modSp mod">
        <pc:chgData name="Naber AT, Agnes" userId="1de4adb8-2eec-4ec4-b651-b6432a5dc791" providerId="ADAL" clId="{28393D28-1915-4CFB-93B9-64C0F711D9A6}" dt="2025-06-23T13:57:38.804" v="114"/>
        <pc:sldMkLst>
          <pc:docMk/>
          <pc:sldMk cId="2751840321" sldId="310"/>
        </pc:sldMkLst>
      </pc:sldChg>
      <pc:sldChg chg="addSp delSp modSp mod">
        <pc:chgData name="Naber AT, Agnes" userId="1de4adb8-2eec-4ec4-b651-b6432a5dc791" providerId="ADAL" clId="{28393D28-1915-4CFB-93B9-64C0F711D9A6}" dt="2025-06-23T14:14:27.935" v="277" actId="14100"/>
        <pc:sldMkLst>
          <pc:docMk/>
          <pc:sldMk cId="2946684557" sldId="311"/>
        </pc:sldMkLst>
      </pc:sldChg>
      <pc:sldChg chg="addSp delSp modSp mod">
        <pc:chgData name="Naber AT, Agnes" userId="1de4adb8-2eec-4ec4-b651-b6432a5dc791" providerId="ADAL" clId="{28393D28-1915-4CFB-93B9-64C0F711D9A6}" dt="2025-06-23T14:13:40.945" v="268" actId="14100"/>
        <pc:sldMkLst>
          <pc:docMk/>
          <pc:sldMk cId="2824969353" sldId="312"/>
        </pc:sldMkLst>
      </pc:sldChg>
      <pc:sldChg chg="modSp mod">
        <pc:chgData name="Naber AT, Agnes" userId="1de4adb8-2eec-4ec4-b651-b6432a5dc791" providerId="ADAL" clId="{28393D28-1915-4CFB-93B9-64C0F711D9A6}" dt="2025-06-23T14:03:58.618" v="156" actId="20577"/>
        <pc:sldMkLst>
          <pc:docMk/>
          <pc:sldMk cId="3103113298" sldId="313"/>
        </pc:sldMkLst>
      </pc:sldChg>
      <pc:sldChg chg="del">
        <pc:chgData name="Naber AT, Agnes" userId="1de4adb8-2eec-4ec4-b651-b6432a5dc791" providerId="ADAL" clId="{28393D28-1915-4CFB-93B9-64C0F711D9A6}" dt="2025-06-23T13:55:49.645" v="58" actId="47"/>
        <pc:sldMkLst>
          <pc:docMk/>
          <pc:sldMk cId="338512984" sldId="314"/>
        </pc:sldMkLst>
      </pc:sldChg>
      <pc:sldChg chg="addSp delSp modSp mod">
        <pc:chgData name="Naber AT, Agnes" userId="1de4adb8-2eec-4ec4-b651-b6432a5dc791" providerId="ADAL" clId="{28393D28-1915-4CFB-93B9-64C0F711D9A6}" dt="2025-06-23T14:12:28.103" v="256" actId="20577"/>
        <pc:sldMkLst>
          <pc:docMk/>
          <pc:sldMk cId="2589222016" sldId="315"/>
        </pc:sldMkLst>
      </pc:sldChg>
      <pc:sldChg chg="modSp add mod">
        <pc:chgData name="Naber AT, Agnes" userId="1de4adb8-2eec-4ec4-b651-b6432a5dc791" providerId="ADAL" clId="{28393D28-1915-4CFB-93B9-64C0F711D9A6}" dt="2025-06-23T14:12:50.364" v="260" actId="20577"/>
        <pc:sldMkLst>
          <pc:docMk/>
          <pc:sldMk cId="3289587772" sldId="316"/>
        </pc:sldMkLst>
      </pc:sldChg>
    </pc:docChg>
  </pc:docChgLst>
  <pc:docChgLst>
    <pc:chgData name="Naber AT, Agnes" userId="S::a.t.naber@pl.hanze.nl::1de4adb8-2eec-4ec4-b651-b6432a5dc791" providerId="AD" clId="Web-{DBC60E23-517B-A816-BA2A-0E4726F57D70}"/>
    <pc:docChg chg="addSld modSld modSection">
      <pc:chgData name="Naber AT, Agnes" userId="S::a.t.naber@pl.hanze.nl::1de4adb8-2eec-4ec4-b651-b6432a5dc791" providerId="AD" clId="Web-{DBC60E23-517B-A816-BA2A-0E4726F57D70}" dt="2025-06-30T11:05:31.652" v="121"/>
      <pc:docMkLst>
        <pc:docMk/>
      </pc:docMkLst>
      <pc:sldChg chg="modNotes">
        <pc:chgData name="Naber AT, Agnes" userId="S::a.t.naber@pl.hanze.nl::1de4adb8-2eec-4ec4-b651-b6432a5dc791" providerId="AD" clId="Web-{DBC60E23-517B-A816-BA2A-0E4726F57D70}" dt="2025-06-30T10:54:44.819" v="1"/>
        <pc:sldMkLst>
          <pc:docMk/>
          <pc:sldMk cId="0" sldId="256"/>
        </pc:sldMkLst>
      </pc:sldChg>
      <pc:sldChg chg="modNotes">
        <pc:chgData name="Naber AT, Agnes" userId="S::a.t.naber@pl.hanze.nl::1de4adb8-2eec-4ec4-b651-b6432a5dc791" providerId="AD" clId="Web-{DBC60E23-517B-A816-BA2A-0E4726F57D70}" dt="2025-06-30T10:55:40.821" v="20"/>
        <pc:sldMkLst>
          <pc:docMk/>
          <pc:sldMk cId="903855085" sldId="279"/>
        </pc:sldMkLst>
      </pc:sldChg>
      <pc:sldChg chg="modNotes">
        <pc:chgData name="Naber AT, Agnes" userId="S::a.t.naber@pl.hanze.nl::1de4adb8-2eec-4ec4-b651-b6432a5dc791" providerId="AD" clId="Web-{DBC60E23-517B-A816-BA2A-0E4726F57D70}" dt="2025-06-30T10:54:57.898" v="16"/>
        <pc:sldMkLst>
          <pc:docMk/>
          <pc:sldMk cId="1766591923" sldId="280"/>
        </pc:sldMkLst>
      </pc:sldChg>
      <pc:sldChg chg="modNotes">
        <pc:chgData name="Naber AT, Agnes" userId="S::a.t.naber@pl.hanze.nl::1de4adb8-2eec-4ec4-b651-b6432a5dc791" providerId="AD" clId="Web-{DBC60E23-517B-A816-BA2A-0E4726F57D70}" dt="2025-06-30T10:57:15.215" v="30"/>
        <pc:sldMkLst>
          <pc:docMk/>
          <pc:sldMk cId="1681548029" sldId="281"/>
        </pc:sldMkLst>
      </pc:sldChg>
      <pc:sldChg chg="modNotes">
        <pc:chgData name="Naber AT, Agnes" userId="S::a.t.naber@pl.hanze.nl::1de4adb8-2eec-4ec4-b651-b6432a5dc791" providerId="AD" clId="Web-{DBC60E23-517B-A816-BA2A-0E4726F57D70}" dt="2025-06-30T10:56:25.119" v="24"/>
        <pc:sldMkLst>
          <pc:docMk/>
          <pc:sldMk cId="3289440769" sldId="307"/>
        </pc:sldMkLst>
      </pc:sldChg>
      <pc:sldChg chg="modNotes">
        <pc:chgData name="Naber AT, Agnes" userId="S::a.t.naber@pl.hanze.nl::1de4adb8-2eec-4ec4-b651-b6432a5dc791" providerId="AD" clId="Web-{DBC60E23-517B-A816-BA2A-0E4726F57D70}" dt="2025-06-30T10:56:37.651" v="26"/>
        <pc:sldMkLst>
          <pc:docMk/>
          <pc:sldMk cId="2152395404" sldId="308"/>
        </pc:sldMkLst>
      </pc:sldChg>
      <pc:sldChg chg="modNotes">
        <pc:chgData name="Naber AT, Agnes" userId="S::a.t.naber@pl.hanze.nl::1de4adb8-2eec-4ec4-b651-b6432a5dc791" providerId="AD" clId="Web-{DBC60E23-517B-A816-BA2A-0E4726F57D70}" dt="2025-06-30T10:57:28.621" v="32"/>
        <pc:sldMkLst>
          <pc:docMk/>
          <pc:sldMk cId="2751840321" sldId="310"/>
        </pc:sldMkLst>
      </pc:sldChg>
      <pc:sldChg chg="modSp modNotes">
        <pc:chgData name="Naber AT, Agnes" userId="S::a.t.naber@pl.hanze.nl::1de4adb8-2eec-4ec4-b651-b6432a5dc791" providerId="AD" clId="Web-{DBC60E23-517B-A816-BA2A-0E4726F57D70}" dt="2025-06-30T10:58:41.092" v="37" actId="20577"/>
        <pc:sldMkLst>
          <pc:docMk/>
          <pc:sldMk cId="2946684557" sldId="311"/>
        </pc:sldMkLst>
      </pc:sldChg>
      <pc:sldChg chg="modSp modNotes">
        <pc:chgData name="Naber AT, Agnes" userId="S::a.t.naber@pl.hanze.nl::1de4adb8-2eec-4ec4-b651-b6432a5dc791" providerId="AD" clId="Web-{DBC60E23-517B-A816-BA2A-0E4726F57D70}" dt="2025-06-30T11:00:21.674" v="42"/>
        <pc:sldMkLst>
          <pc:docMk/>
          <pc:sldMk cId="2824969353" sldId="312"/>
        </pc:sldMkLst>
      </pc:sldChg>
      <pc:sldChg chg="modNotes">
        <pc:chgData name="Naber AT, Agnes" userId="S::a.t.naber@pl.hanze.nl::1de4adb8-2eec-4ec4-b651-b6432a5dc791" providerId="AD" clId="Web-{DBC60E23-517B-A816-BA2A-0E4726F57D70}" dt="2025-06-30T11:00:51.081" v="44"/>
        <pc:sldMkLst>
          <pc:docMk/>
          <pc:sldMk cId="3103113298" sldId="313"/>
        </pc:sldMkLst>
      </pc:sldChg>
      <pc:sldChg chg="modSp modNotes">
        <pc:chgData name="Naber AT, Agnes" userId="S::a.t.naber@pl.hanze.nl::1de4adb8-2eec-4ec4-b651-b6432a5dc791" providerId="AD" clId="Web-{DBC60E23-517B-A816-BA2A-0E4726F57D70}" dt="2025-06-30T11:04:20.681" v="111"/>
        <pc:sldMkLst>
          <pc:docMk/>
          <pc:sldMk cId="2589222016" sldId="315"/>
        </pc:sldMkLst>
      </pc:sldChg>
      <pc:sldChg chg="modSp modNotes">
        <pc:chgData name="Naber AT, Agnes" userId="S::a.t.naber@pl.hanze.nl::1de4adb8-2eec-4ec4-b651-b6432a5dc791" providerId="AD" clId="Web-{DBC60E23-517B-A816-BA2A-0E4726F57D70}" dt="2025-06-30T11:05:29.183" v="120"/>
        <pc:sldMkLst>
          <pc:docMk/>
          <pc:sldMk cId="3289587772" sldId="316"/>
        </pc:sldMkLst>
      </pc:sldChg>
      <pc:sldChg chg="add">
        <pc:chgData name="Naber AT, Agnes" userId="S::a.t.naber@pl.hanze.nl::1de4adb8-2eec-4ec4-b651-b6432a5dc791" providerId="AD" clId="Web-{DBC60E23-517B-A816-BA2A-0E4726F57D70}" dt="2025-06-30T11:05:31.652" v="121"/>
        <pc:sldMkLst>
          <pc:docMk/>
          <pc:sldMk cId="1442945543" sldId="317"/>
        </pc:sldMkLst>
      </pc:sldChg>
    </pc:docChg>
  </pc:docChgLst>
  <pc:docChgLst>
    <pc:chgData name="Vries VL de, Vera" userId="e5f67279-96b9-467a-a9e1-96a17e860913" providerId="ADAL" clId="{0CE0B62E-091C-5A05-AC36-B27A9027F071}"/>
    <pc:docChg chg="custSel delSld modSld modSection">
      <pc:chgData name="Vries VL de, Vera" userId="e5f67279-96b9-467a-a9e1-96a17e860913" providerId="ADAL" clId="{0CE0B62E-091C-5A05-AC36-B27A9027F071}" dt="2025-09-25T08:28:29.073" v="10" actId="26606"/>
      <pc:docMkLst>
        <pc:docMk/>
      </pc:docMkLst>
      <pc:sldChg chg="del">
        <pc:chgData name="Vries VL de, Vera" userId="e5f67279-96b9-467a-a9e1-96a17e860913" providerId="ADAL" clId="{0CE0B62E-091C-5A05-AC36-B27A9027F071}" dt="2025-09-16T10:49:13.566" v="0" actId="2696"/>
        <pc:sldMkLst>
          <pc:docMk/>
          <pc:sldMk cId="0" sldId="256"/>
        </pc:sldMkLst>
      </pc:sldChg>
      <pc:sldChg chg="del">
        <pc:chgData name="Vries VL de, Vera" userId="e5f67279-96b9-467a-a9e1-96a17e860913" providerId="ADAL" clId="{0CE0B62E-091C-5A05-AC36-B27A9027F071}" dt="2025-09-16T10:49:16.057" v="1" actId="2696"/>
        <pc:sldMkLst>
          <pc:docMk/>
          <pc:sldMk cId="402252690" sldId="288"/>
        </pc:sldMkLst>
      </pc:sldChg>
      <pc:sldChg chg="addSp delSp modSp mod modClrScheme chgLayout">
        <pc:chgData name="Vries VL de, Vera" userId="e5f67279-96b9-467a-a9e1-96a17e860913" providerId="ADAL" clId="{0CE0B62E-091C-5A05-AC36-B27A9027F071}" dt="2025-09-25T08:28:29.073" v="10" actId="26606"/>
        <pc:sldMkLst>
          <pc:docMk/>
          <pc:sldMk cId="54176508" sldId="318"/>
        </pc:sldMkLst>
        <pc:spChg chg="mod">
          <ac:chgData name="Vries VL de, Vera" userId="e5f67279-96b9-467a-a9e1-96a17e860913" providerId="ADAL" clId="{0CE0B62E-091C-5A05-AC36-B27A9027F071}" dt="2025-09-16T10:50:01.737" v="2" actId="26606"/>
          <ac:spMkLst>
            <pc:docMk/>
            <pc:sldMk cId="54176508" sldId="318"/>
            <ac:spMk id="3" creationId="{49DBFD50-86BB-8416-EAC2-A6FFE05BA01B}"/>
          </ac:spMkLst>
        </pc:spChg>
        <pc:spChg chg="mod">
          <ac:chgData name="Vries VL de, Vera" userId="e5f67279-96b9-467a-a9e1-96a17e860913" providerId="ADAL" clId="{0CE0B62E-091C-5A05-AC36-B27A9027F071}" dt="2025-09-16T10:50:01.737" v="2" actId="26606"/>
          <ac:spMkLst>
            <pc:docMk/>
            <pc:sldMk cId="54176508" sldId="318"/>
            <ac:spMk id="6" creationId="{228A0422-E103-7A74-8232-A07A4746788B}"/>
          </ac:spMkLst>
        </pc:spChg>
        <pc:spChg chg="mod">
          <ac:chgData name="Vries VL de, Vera" userId="e5f67279-96b9-467a-a9e1-96a17e860913" providerId="ADAL" clId="{0CE0B62E-091C-5A05-AC36-B27A9027F071}" dt="2025-09-16T10:50:01.737" v="2" actId="26606"/>
          <ac:spMkLst>
            <pc:docMk/>
            <pc:sldMk cId="54176508" sldId="318"/>
            <ac:spMk id="1035" creationId="{9E09654A-7C93-68CD-FDE4-61EBD3475F56}"/>
          </ac:spMkLst>
        </pc:spChg>
        <pc:spChg chg="add del">
          <ac:chgData name="Vries VL de, Vera" userId="e5f67279-96b9-467a-a9e1-96a17e860913" providerId="ADAL" clId="{0CE0B62E-091C-5A05-AC36-B27A9027F071}" dt="2025-09-25T08:28:29.073" v="10" actId="26606"/>
          <ac:spMkLst>
            <pc:docMk/>
            <pc:sldMk cId="54176508" sldId="318"/>
            <ac:spMk id="1050" creationId="{F1ABA339-4F04-551A-F310-3352C4DAB5D1}"/>
          </ac:spMkLst>
        </pc:spChg>
        <pc:spChg chg="add del">
          <ac:chgData name="Vries VL de, Vera" userId="e5f67279-96b9-467a-a9e1-96a17e860913" providerId="ADAL" clId="{0CE0B62E-091C-5A05-AC36-B27A9027F071}" dt="2025-09-25T08:28:29.073" v="10" actId="26606"/>
          <ac:spMkLst>
            <pc:docMk/>
            <pc:sldMk cId="54176508" sldId="318"/>
            <ac:spMk id="1052" creationId="{D8E669CB-A3EF-CA14-38B0-901F727914A9}"/>
          </ac:spMkLst>
        </pc:spChg>
        <pc:spChg chg="add">
          <ac:chgData name="Vries VL de, Vera" userId="e5f67279-96b9-467a-a9e1-96a17e860913" providerId="ADAL" clId="{0CE0B62E-091C-5A05-AC36-B27A9027F071}" dt="2025-09-25T08:28:29.073" v="10" actId="26606"/>
          <ac:spMkLst>
            <pc:docMk/>
            <pc:sldMk cId="54176508" sldId="318"/>
            <ac:spMk id="1057" creationId="{78708D78-A425-FC49-D525-4089512B6D97}"/>
          </ac:spMkLst>
        </pc:spChg>
        <pc:spChg chg="add">
          <ac:chgData name="Vries VL de, Vera" userId="e5f67279-96b9-467a-a9e1-96a17e860913" providerId="ADAL" clId="{0CE0B62E-091C-5A05-AC36-B27A9027F071}" dt="2025-09-25T08:28:29.073" v="10" actId="26606"/>
          <ac:spMkLst>
            <pc:docMk/>
            <pc:sldMk cId="54176508" sldId="318"/>
            <ac:spMk id="1059" creationId="{6CCB30A2-83EA-2FA1-93DD-BD1506CDD8A3}"/>
          </ac:spMkLst>
        </pc:spChg>
        <pc:picChg chg="add del mod ord">
          <ac:chgData name="Vries VL de, Vera" userId="e5f67279-96b9-467a-a9e1-96a17e860913" providerId="ADAL" clId="{0CE0B62E-091C-5A05-AC36-B27A9027F071}" dt="2025-09-25T08:28:23.669" v="8" actId="478"/>
          <ac:picMkLst>
            <pc:docMk/>
            <pc:sldMk cId="54176508" sldId="318"/>
            <ac:picMk id="2" creationId="{CD8BB3C1-6E2C-2ECE-9DC9-355F7BBBAE9C}"/>
          </ac:picMkLst>
        </pc:picChg>
        <pc:picChg chg="add mod ord">
          <ac:chgData name="Vries VL de, Vera" userId="e5f67279-96b9-467a-a9e1-96a17e860913" providerId="ADAL" clId="{0CE0B62E-091C-5A05-AC36-B27A9027F071}" dt="2025-09-25T08:28:29.073" v="10" actId="26606"/>
          <ac:picMkLst>
            <pc:docMk/>
            <pc:sldMk cId="54176508" sldId="318"/>
            <ac:picMk id="4" creationId="{2C21A64F-8A46-58AA-D818-B322829F6B1F}"/>
          </ac:picMkLst>
        </pc:picChg>
      </pc:sldChg>
    </pc:docChg>
  </pc:docChgLst>
  <pc:docChgLst>
    <pc:chgData name="Naber AT, Agnes" userId="S::a.t.naber@pl.hanze.nl::1de4adb8-2eec-4ec4-b651-b6432a5dc791" providerId="AD" clId="Web-{AC83AA57-6156-40A5-EFC3-C1A1A2C0F3D9}"/>
    <pc:docChg chg="modSld">
      <pc:chgData name="Naber AT, Agnes" userId="S::a.t.naber@pl.hanze.nl::1de4adb8-2eec-4ec4-b651-b6432a5dc791" providerId="AD" clId="Web-{AC83AA57-6156-40A5-EFC3-C1A1A2C0F3D9}" dt="2025-06-23T13:46:48.173" v="1" actId="20577"/>
      <pc:docMkLst>
        <pc:docMk/>
      </pc:docMkLst>
      <pc:sldChg chg="modSp modCm">
        <pc:chgData name="Naber AT, Agnes" userId="S::a.t.naber@pl.hanze.nl::1de4adb8-2eec-4ec4-b651-b6432a5dc791" providerId="AD" clId="Web-{AC83AA57-6156-40A5-EFC3-C1A1A2C0F3D9}" dt="2025-06-23T13:46:48.173" v="1" actId="20577"/>
        <pc:sldMkLst>
          <pc:docMk/>
          <pc:sldMk cId="1766591923" sldId="280"/>
        </pc:sldMkLst>
        <pc:extLst>
          <p:ext xmlns:p="http://schemas.openxmlformats.org/presentationml/2006/main" uri="{D6D511B9-2390-475A-947B-AFAB55BFBCF1}">
            <pc226:cmChg xmlns:pc226="http://schemas.microsoft.com/office/powerpoint/2022/06/main/command" chg="mod">
              <pc226:chgData name="Naber AT, Agnes" userId="S::a.t.naber@pl.hanze.nl::1de4adb8-2eec-4ec4-b651-b6432a5dc791" providerId="AD" clId="Web-{AC83AA57-6156-40A5-EFC3-C1A1A2C0F3D9}" dt="2025-06-23T13:46:39.001" v="0" actId="20577"/>
              <pc2:cmMkLst xmlns:pc2="http://schemas.microsoft.com/office/powerpoint/2019/9/main/command">
                <pc:docMk/>
                <pc:sldMk cId="1766591923" sldId="280"/>
                <pc2:cmMk id="{1DCD7A9B-12FA-41BB-B38C-D10E1A343074}"/>
              </pc2:cmMkLst>
            </pc226:cmChg>
          </p:ext>
        </pc:extLst>
      </pc:sldChg>
    </pc:docChg>
  </pc:docChgLst>
  <pc:docChgLst>
    <pc:chgData name="Naber AT, Agnes" userId="S::a.t.naber@pl.hanze.nl::1de4adb8-2eec-4ec4-b651-b6432a5dc791" providerId="AD" clId="Web-{F5319F17-0828-071A-8C74-F827CC6D5623}"/>
    <pc:docChg chg="addSld delSld modSld modSection">
      <pc:chgData name="Naber AT, Agnes" userId="S::a.t.naber@pl.hanze.nl::1de4adb8-2eec-4ec4-b651-b6432a5dc791" providerId="AD" clId="Web-{F5319F17-0828-071A-8C74-F827CC6D5623}" dt="2025-07-07T11:45:14.896" v="28" actId="20577"/>
      <pc:docMkLst>
        <pc:docMk/>
      </pc:docMkLst>
      <pc:sldChg chg="modNotes">
        <pc:chgData name="Naber AT, Agnes" userId="S::a.t.naber@pl.hanze.nl::1de4adb8-2eec-4ec4-b651-b6432a5dc791" providerId="AD" clId="Web-{F5319F17-0828-071A-8C74-F827CC6D5623}" dt="2025-07-07T11:43:40.846" v="6"/>
        <pc:sldMkLst>
          <pc:docMk/>
          <pc:sldMk cId="0" sldId="256"/>
        </pc:sldMkLst>
      </pc:sldChg>
      <pc:sldChg chg="del">
        <pc:chgData name="Naber AT, Agnes" userId="S::a.t.naber@pl.hanze.nl::1de4adb8-2eec-4ec4-b651-b6432a5dc791" providerId="AD" clId="Web-{F5319F17-0828-071A-8C74-F827CC6D5623}" dt="2025-07-07T11:37:46.068" v="3"/>
        <pc:sldMkLst>
          <pc:docMk/>
          <pc:sldMk cId="2733830748" sldId="276"/>
        </pc:sldMkLst>
      </pc:sldChg>
      <pc:sldChg chg="modNotes">
        <pc:chgData name="Naber AT, Agnes" userId="S::a.t.naber@pl.hanze.nl::1de4adb8-2eec-4ec4-b651-b6432a5dc791" providerId="AD" clId="Web-{F5319F17-0828-071A-8C74-F827CC6D5623}" dt="2025-07-07T11:44:02.331" v="9"/>
        <pc:sldMkLst>
          <pc:docMk/>
          <pc:sldMk cId="903855085" sldId="279"/>
        </pc:sldMkLst>
      </pc:sldChg>
      <pc:sldChg chg="modNotes">
        <pc:chgData name="Naber AT, Agnes" userId="S::a.t.naber@pl.hanze.nl::1de4adb8-2eec-4ec4-b651-b6432a5dc791" providerId="AD" clId="Web-{F5319F17-0828-071A-8C74-F827CC6D5623}" dt="2025-07-07T11:44:22.894" v="13"/>
        <pc:sldMkLst>
          <pc:docMk/>
          <pc:sldMk cId="1681548029" sldId="281"/>
        </pc:sldMkLst>
      </pc:sldChg>
      <pc:sldChg chg="modNotes">
        <pc:chgData name="Naber AT, Agnes" userId="S::a.t.naber@pl.hanze.nl::1de4adb8-2eec-4ec4-b651-b6432a5dc791" providerId="AD" clId="Web-{F5319F17-0828-071A-8C74-F827CC6D5623}" dt="2025-07-07T11:44:11.690" v="11"/>
        <pc:sldMkLst>
          <pc:docMk/>
          <pc:sldMk cId="3289440769" sldId="307"/>
        </pc:sldMkLst>
      </pc:sldChg>
      <pc:sldChg chg="modNotes">
        <pc:chgData name="Naber AT, Agnes" userId="S::a.t.naber@pl.hanze.nl::1de4adb8-2eec-4ec4-b651-b6432a5dc791" providerId="AD" clId="Web-{F5319F17-0828-071A-8C74-F827CC6D5623}" dt="2025-07-07T11:44:31.457" v="15"/>
        <pc:sldMkLst>
          <pc:docMk/>
          <pc:sldMk cId="2946684557" sldId="311"/>
        </pc:sldMkLst>
      </pc:sldChg>
      <pc:sldChg chg="modNotes">
        <pc:chgData name="Naber AT, Agnes" userId="S::a.t.naber@pl.hanze.nl::1de4adb8-2eec-4ec4-b651-b6432a5dc791" providerId="AD" clId="Web-{F5319F17-0828-071A-8C74-F827CC6D5623}" dt="2025-07-07T11:44:37.519" v="17"/>
        <pc:sldMkLst>
          <pc:docMk/>
          <pc:sldMk cId="2824969353" sldId="312"/>
        </pc:sldMkLst>
      </pc:sldChg>
      <pc:sldChg chg="modNotes">
        <pc:chgData name="Naber AT, Agnes" userId="S::a.t.naber@pl.hanze.nl::1de4adb8-2eec-4ec4-b651-b6432a5dc791" providerId="AD" clId="Web-{F5319F17-0828-071A-8C74-F827CC6D5623}" dt="2025-07-07T11:44:44.754" v="19"/>
        <pc:sldMkLst>
          <pc:docMk/>
          <pc:sldMk cId="3103113298" sldId="313"/>
        </pc:sldMkLst>
      </pc:sldChg>
      <pc:sldChg chg="modNotes">
        <pc:chgData name="Naber AT, Agnes" userId="S::a.t.naber@pl.hanze.nl::1de4adb8-2eec-4ec4-b651-b6432a5dc791" providerId="AD" clId="Web-{F5319F17-0828-071A-8C74-F827CC6D5623}" dt="2025-07-07T11:44:51.395" v="21"/>
        <pc:sldMkLst>
          <pc:docMk/>
          <pc:sldMk cId="2589222016" sldId="315"/>
        </pc:sldMkLst>
      </pc:sldChg>
      <pc:sldChg chg="modNotes">
        <pc:chgData name="Naber AT, Agnes" userId="S::a.t.naber@pl.hanze.nl::1de4adb8-2eec-4ec4-b651-b6432a5dc791" providerId="AD" clId="Web-{F5319F17-0828-071A-8C74-F827CC6D5623}" dt="2025-07-07T11:44:58.598" v="23"/>
        <pc:sldMkLst>
          <pc:docMk/>
          <pc:sldMk cId="3289587772" sldId="316"/>
        </pc:sldMkLst>
      </pc:sldChg>
      <pc:sldChg chg="modSp">
        <pc:chgData name="Naber AT, Agnes" userId="S::a.t.naber@pl.hanze.nl::1de4adb8-2eec-4ec4-b651-b6432a5dc791" providerId="AD" clId="Web-{F5319F17-0828-071A-8C74-F827CC6D5623}" dt="2025-07-07T11:45:14.896" v="28" actId="20577"/>
        <pc:sldMkLst>
          <pc:docMk/>
          <pc:sldMk cId="1442945543" sldId="317"/>
        </pc:sldMkLst>
      </pc:sldChg>
      <pc:sldChg chg="add del">
        <pc:chgData name="Naber AT, Agnes" userId="S::a.t.naber@pl.hanze.nl::1de4adb8-2eec-4ec4-b651-b6432a5dc791" providerId="AD" clId="Web-{F5319F17-0828-071A-8C74-F827CC6D5623}" dt="2025-07-07T11:37:42.411" v="2"/>
        <pc:sldMkLst>
          <pc:docMk/>
          <pc:sldMk cId="54176508" sldId="31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9/25/25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‹nr.›</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en-US"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Femke geeft aan een laag gevoel van Teacher </a:t>
            </a:r>
            <a:r>
              <a:rPr lang="nl-NL" dirty="0" err="1"/>
              <a:t>Self-Efficacy</a:t>
            </a:r>
            <a:r>
              <a:rPr lang="nl-NL" dirty="0"/>
              <a:t> te ervaren met betrekking tot het kunnen ‘lezen’ van </a:t>
            </a:r>
            <a:r>
              <a:rPr lang="nl-NL" dirty="0" err="1"/>
              <a:t>Bilal</a:t>
            </a:r>
            <a:r>
              <a:rPr lang="nl-NL" dirty="0"/>
              <a:t>. Dit komt door de taalbarrière. Zoek online naar tips bij de organisatie LOWAN hoe je een NT2-leerling effectief kunt ondersteunen in de sociaal-emotionele ontwikkeling en beantwoord op basis hiervan de volgende vraag: Wat zou jij in deze situatie hebben gedaan en waarom? Wat zou je als vervolgacties ingezet hebben om het probleem op te lossen?  </a:t>
            </a:r>
            <a:endParaRPr lang="nl-NL" dirty="0">
              <a:ea typeface="Calibri"/>
              <a:cs typeface="Calibri"/>
            </a:endParaRPr>
          </a:p>
          <a:p>
            <a:pPr marL="628650" lvl="1" indent="-171450" algn="just">
              <a:buFont typeface="Courier New"/>
              <a:buChar char="○"/>
            </a:pPr>
            <a:r>
              <a:rPr lang="nl-NL" i="1" dirty="0"/>
              <a:t>Volgens de netwerkorganisatie LOWAN (</a:t>
            </a:r>
            <a:r>
              <a:rPr lang="nl-NL" i="1" dirty="0" err="1"/>
              <a:t>z.d</a:t>
            </a:r>
            <a:r>
              <a:rPr lang="nl-NL" i="1" dirty="0"/>
              <a:t>), dat gericht is op nieuwkomersonderwijs, is het belangrijk om te starten met de beginsituatie van een leerling in kaart te brengen. Door een goed beeld te hebben van een leerling kan de ontwikkeling vervolgens systematisch worden gevolgd. Deze informatie kan verkregen worden door:</a:t>
            </a:r>
            <a:endParaRPr lang="nl-NL" dirty="0"/>
          </a:p>
          <a:p>
            <a:pPr marL="1085850" lvl="2" indent="-171450" algn="just">
              <a:buFont typeface="Wingdings"/>
              <a:buChar char="▪"/>
            </a:pPr>
            <a:r>
              <a:rPr lang="nl-NL" i="1" dirty="0"/>
              <a:t>In gesprek te gaan met ouders en de leerling zelf (eventueel met een tolk)</a:t>
            </a:r>
            <a:endParaRPr lang="nl-NL" dirty="0"/>
          </a:p>
          <a:p>
            <a:pPr marL="1085850" lvl="2" indent="-171450" algn="just">
              <a:buFont typeface="Wingdings"/>
              <a:buChar char="▪"/>
            </a:pPr>
            <a:r>
              <a:rPr lang="nl-NL" i="1" dirty="0"/>
              <a:t>Informatie vanuit eerdere scholen op te halen</a:t>
            </a:r>
            <a:endParaRPr lang="nl-NL" dirty="0"/>
          </a:p>
          <a:p>
            <a:pPr marL="1085850" lvl="2" indent="-171450" algn="just">
              <a:buFont typeface="Wingdings"/>
              <a:buChar char="▪"/>
            </a:pPr>
            <a:r>
              <a:rPr lang="nl-NL" i="1" dirty="0"/>
              <a:t>Observaties in de eerste periode uit te voeren</a:t>
            </a:r>
            <a:endParaRPr lang="nl-NL" dirty="0"/>
          </a:p>
          <a:p>
            <a:pPr marL="1085850" lvl="2" indent="-171450" algn="just">
              <a:buFont typeface="Wingdings"/>
              <a:buChar char="▪"/>
            </a:pPr>
            <a:r>
              <a:rPr lang="nl-NL" i="1" dirty="0"/>
              <a:t>Vervolgens kan gebruik worden gemaakt van de leerlijnen voor de sociaal-emotioneel ontwikkeling opgesteld door het SLO (vanuit kerndoel 34). Deze gelden voor alle leerlingen in de basisschool. Het LOWAN biedt op zijn website onder andere ideeën voor lesmaterialen en vakliteratuur aan. </a:t>
            </a:r>
            <a:endParaRPr lang="nl-NL" dirty="0"/>
          </a:p>
          <a:p>
            <a:endParaRPr lang="nl-NL" noProof="0" dirty="0">
              <a:ea typeface="Calibri"/>
              <a:cs typeface="Calibri"/>
            </a:endParaRPr>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3030451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defRPr/>
            </a:pPr>
            <a:r>
              <a:rPr lang="nl-NL" noProof="0" dirty="0"/>
              <a:t>Eventueel Bijlage 3 </a:t>
            </a:r>
            <a:r>
              <a:rPr lang="nl-NL" dirty="0"/>
              <a:t>(tabel Versterkers) </a:t>
            </a:r>
            <a:r>
              <a:rPr lang="nl-NL" noProof="0" dirty="0"/>
              <a:t>uit</a:t>
            </a:r>
            <a:r>
              <a:rPr lang="nl-NL" dirty="0"/>
              <a:t> </a:t>
            </a:r>
            <a:r>
              <a:rPr lang="nl-NL" i="1" dirty="0"/>
              <a:t>Verhalen van kracht en kwetsbaarheid </a:t>
            </a:r>
            <a:r>
              <a:rPr lang="nl-NL" noProof="0" dirty="0"/>
              <a:t>uitdelen aan de studenten</a:t>
            </a:r>
            <a:r>
              <a:rPr lang="nl-NL" dirty="0"/>
              <a:t>.</a:t>
            </a:r>
            <a:endParaRPr lang="en-US" dirty="0">
              <a:solidFill>
                <a:srgbClr val="444444"/>
              </a:solidFill>
            </a:endParaRPr>
          </a:p>
          <a:p>
            <a:pPr>
              <a:defRPr/>
            </a:pPr>
            <a:endParaRPr lang="nl-NL" dirty="0">
              <a:solidFill>
                <a:srgbClr val="444444"/>
              </a:solidFill>
            </a:endParaRPr>
          </a:p>
          <a:p>
            <a:pPr>
              <a:defRPr/>
            </a:pPr>
            <a:r>
              <a:rPr lang="nl-NL" dirty="0"/>
              <a:t>Mogelijke werkvormen:</a:t>
            </a:r>
            <a:endParaRPr lang="en-US">
              <a:solidFill>
                <a:srgbClr val="444444"/>
              </a:solidFill>
            </a:endParaRPr>
          </a:p>
          <a:p>
            <a:pPr>
              <a:defRPr/>
            </a:pPr>
            <a:r>
              <a:rPr lang="nl-NL" dirty="0"/>
              <a:t>Binnen-buitenkring of speeddaten: studenten vertellen elkaar over wat ze in het schema hebben ingevuld en hoe de school leerlingen ondersteunt</a:t>
            </a:r>
            <a:r>
              <a:rPr lang="nl-NL" noProof="0" dirty="0"/>
              <a:t>.</a:t>
            </a:r>
            <a:endParaRPr lang="en-US" dirty="0"/>
          </a:p>
          <a:p>
            <a:endParaRPr lang="en-US"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59453-1B52-9BB3-F7D9-27428D4859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4CEBA-32BD-40B2-0D67-314602C7D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E2E2E7-2E84-36D4-D846-AB11A5CE0DDE}"/>
              </a:ext>
            </a:extLst>
          </p:cNvPr>
          <p:cNvSpPr>
            <a:spLocks noGrp="1"/>
          </p:cNvSpPr>
          <p:nvPr>
            <p:ph type="body" idx="1"/>
          </p:nvPr>
        </p:nvSpPr>
        <p:spPr/>
        <p:txBody>
          <a:bodyPr/>
          <a:lstStyle/>
          <a:p>
            <a:r>
              <a:rPr lang="nl-NL" dirty="0"/>
              <a:t>Voor de docent: in </a:t>
            </a:r>
            <a:r>
              <a:rPr lang="nl-NL" i="1" dirty="0"/>
              <a:t>Verhalen van kracht en kwetsbaarheid</a:t>
            </a:r>
            <a:r>
              <a:rPr lang="nl-NL" dirty="0"/>
              <a:t> staan mogelijke antwoorden in Bijlage 4 en hieronder:</a:t>
            </a:r>
          </a:p>
          <a:p>
            <a:pPr marL="171450" indent="-171450" algn="just">
              <a:buFont typeface="Aptos"/>
              <a:buChar char="•"/>
            </a:pPr>
            <a:r>
              <a:rPr lang="nl-NL" b="1" dirty="0"/>
              <a:t>Definities van traumasensitief handelen:</a:t>
            </a:r>
            <a:r>
              <a:rPr lang="nl-NL" dirty="0"/>
              <a:t> Zoek in relevante literatuur (boeken, artikelen, of betrouwbare websites) naar definities van </a:t>
            </a:r>
            <a:r>
              <a:rPr lang="nl-NL" i="1" dirty="0"/>
              <a:t>traumasensitief handelen.</a:t>
            </a:r>
            <a:r>
              <a:rPr lang="nl-NL" dirty="0"/>
              <a:t> </a:t>
            </a:r>
            <a:endParaRPr lang="nl-NL" dirty="0">
              <a:ea typeface="Calibri"/>
              <a:cs typeface="Calibri"/>
            </a:endParaRPr>
          </a:p>
          <a:p>
            <a:pPr marL="628650" lvl="1" indent="-171450" algn="just">
              <a:buFont typeface="Courier New"/>
              <a:buChar char="○"/>
            </a:pPr>
            <a:r>
              <a:rPr lang="nl-NL" i="1" dirty="0"/>
              <a:t>Traumasensitief handelen is een benadering waarbij leerkrachten en andere professionals zich bewust zijn van de impact van trauma op het gedrag en de ontwikkeling van leerlingen. Hieronder staan enkele veelgebruikte definities uit de literatuur:</a:t>
            </a:r>
            <a:endParaRPr lang="nl-NL" dirty="0"/>
          </a:p>
          <a:p>
            <a:pPr marL="628650" lvl="1" indent="-171450" algn="just">
              <a:buFont typeface="Courier New"/>
              <a:buChar char="○"/>
            </a:pPr>
            <a:r>
              <a:rPr lang="nl-NL" i="1" dirty="0"/>
              <a:t>Traumasensitief onderwijs (Cole et al., 2009): "Een benadering die de impact van trauma op leren, gedrag en sociale-emotionele ontwikkeling erkent en waarbij het onderwijsproces wordt aangepast om een veilige, ondersteunende omgeving te creëren waarin leerlingen kunnen herstellen en leren."</a:t>
            </a:r>
            <a:endParaRPr lang="nl-NL" dirty="0"/>
          </a:p>
          <a:p>
            <a:pPr marL="628650" lvl="1" indent="-171450" algn="just">
              <a:buFont typeface="Courier New"/>
              <a:buChar char="○"/>
            </a:pPr>
            <a:r>
              <a:rPr lang="nl-NL" i="1" dirty="0"/>
              <a:t>Trauma-</a:t>
            </a:r>
            <a:r>
              <a:rPr lang="nl-NL" i="1" dirty="0" err="1"/>
              <a:t>informed</a:t>
            </a:r>
            <a:r>
              <a:rPr lang="nl-NL" i="1" dirty="0"/>
              <a:t> care (</a:t>
            </a:r>
            <a:r>
              <a:rPr lang="nl-NL" i="1" dirty="0" err="1"/>
              <a:t>Substance</a:t>
            </a:r>
            <a:r>
              <a:rPr lang="nl-NL" i="1" dirty="0"/>
              <a:t> </a:t>
            </a:r>
            <a:r>
              <a:rPr lang="nl-NL" i="1" dirty="0" err="1"/>
              <a:t>Abuse</a:t>
            </a:r>
            <a:r>
              <a:rPr lang="nl-NL" i="1" dirty="0"/>
              <a:t> </a:t>
            </a:r>
            <a:r>
              <a:rPr lang="nl-NL" i="1" dirty="0" err="1"/>
              <a:t>and</a:t>
            </a:r>
            <a:r>
              <a:rPr lang="nl-NL" i="1" dirty="0"/>
              <a:t> </a:t>
            </a:r>
            <a:r>
              <a:rPr lang="nl-NL" i="1" dirty="0" err="1"/>
              <a:t>Mental</a:t>
            </a:r>
            <a:r>
              <a:rPr lang="nl-NL" i="1" dirty="0"/>
              <a:t> Health Services Administration (SAMHSA), 2014): “Een programma, organisatie of systeem dat begrijpt hoe trauma mensen beïnvloedt, de symptomen ervan herkent en reageert met beleid en praktijken die </a:t>
            </a:r>
            <a:r>
              <a:rPr lang="nl-NL" i="1" dirty="0" err="1"/>
              <a:t>hertraumatisering</a:t>
            </a:r>
            <a:r>
              <a:rPr lang="nl-NL" i="1" dirty="0"/>
              <a:t> voorkomen.”</a:t>
            </a:r>
            <a:endParaRPr lang="nl-NL" dirty="0"/>
          </a:p>
          <a:p>
            <a:pPr marL="628650" lvl="1" indent="-171450" algn="just">
              <a:buFont typeface="Courier New"/>
              <a:buChar char="○"/>
            </a:pPr>
            <a:r>
              <a:rPr lang="nl-NL" i="1" dirty="0" err="1"/>
              <a:t>Traumasensitieve</a:t>
            </a:r>
            <a:r>
              <a:rPr lang="nl-NL" i="1" dirty="0"/>
              <a:t> benadering (Van der Kolk, 2015): "Een aanpak die erkent hoe trauma het brein, lichaam en gedrag beïnvloedt, en die interventies biedt die gericht zijn op herstel en regulatie."</a:t>
            </a:r>
            <a:endParaRPr lang="nl-NL" dirty="0"/>
          </a:p>
          <a:p>
            <a:endParaRPr lang="nl-NL" dirty="0">
              <a:ea typeface="Calibri"/>
              <a:cs typeface="Calibri"/>
            </a:endParaRPr>
          </a:p>
        </p:txBody>
      </p:sp>
      <p:sp>
        <p:nvSpPr>
          <p:cNvPr id="4" name="Slide Number Placeholder 3">
            <a:extLst>
              <a:ext uri="{FF2B5EF4-FFF2-40B4-BE49-F238E27FC236}">
                <a16:creationId xmlns:a16="http://schemas.microsoft.com/office/drawing/2014/main" id="{8F189E38-6DEC-AF7A-442D-671742B7BDA8}"/>
              </a:ext>
            </a:extLst>
          </p:cNvPr>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2594200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0D25C-3159-FC25-3BF7-18E10995C1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281FA9-59B4-FF56-E7B6-3D15FBE3B4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3C4336-8EEB-2EA8-3F04-30C1A5B8E919}"/>
              </a:ext>
            </a:extLst>
          </p:cNvPr>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ea typeface="Calibri"/>
              <a:cs typeface="Calibri"/>
            </a:endParaRPr>
          </a:p>
          <a:p>
            <a:endParaRPr lang="nl-NL" dirty="0"/>
          </a:p>
          <a:p>
            <a:r>
              <a:rPr lang="nl-NL" noProof="0" dirty="0"/>
              <a:t>Voor de docent: in </a:t>
            </a:r>
            <a:r>
              <a:rPr lang="nl-NL" i="1" dirty="0"/>
              <a:t>Verhalen van kracht en kwetsbaarheid</a:t>
            </a:r>
            <a:r>
              <a:rPr lang="nl-NL" noProof="0" dirty="0"/>
              <a:t> staan mogelijke antwoorden in Bijlage 4</a:t>
            </a:r>
            <a:r>
              <a:rPr lang="nl-NL" dirty="0"/>
              <a:t> en hieronder:</a:t>
            </a:r>
          </a:p>
          <a:p>
            <a:pPr marL="171450" indent="-171450" algn="just">
              <a:buFont typeface="Aptos"/>
              <a:buChar char="•"/>
            </a:pPr>
            <a:r>
              <a:rPr lang="nl-NL" b="1" dirty="0"/>
              <a:t>Signalen van trauma:</a:t>
            </a:r>
            <a:r>
              <a:rPr lang="nl-NL" dirty="0"/>
              <a:t> Een trauma bij een leerling signaleren wordt door leerkrachten vaak als lastig ervaren. Verdiep je voor deze opdracht in de literatuur. Welke concrete signalen kunnen wijzen op trauma bij een leerling?  Maak een onderscheid tussen verschillende domeinen waar trauma zich in kan manifesteren en geef per domein ten minste één concreet voorbeeld.  </a:t>
            </a:r>
            <a:endParaRPr lang="nl-NL" dirty="0">
              <a:ea typeface="Calibri"/>
              <a:cs typeface="Calibri"/>
            </a:endParaRPr>
          </a:p>
          <a:p>
            <a:pPr marL="628650" lvl="1" indent="-171450" algn="just">
              <a:buFont typeface="Courier New"/>
              <a:buChar char="○"/>
            </a:pPr>
            <a:r>
              <a:rPr lang="nl-NL" i="1" dirty="0"/>
              <a:t>Trauma kan zich manifesteren in verschillende domeinen, waaronder emotioneel, gedragsmatig, cognitief en fysiek. Deze signalen worden hieronder toegelicht.</a:t>
            </a:r>
            <a:endParaRPr lang="nl-NL"/>
          </a:p>
          <a:p>
            <a:pPr marL="1085850" lvl="2" indent="-171450" algn="just">
              <a:buFont typeface="Wingdings"/>
              <a:buChar char="▪"/>
            </a:pPr>
            <a:r>
              <a:rPr lang="nl-NL" b="1" i="1" dirty="0"/>
              <a:t>Emotionele signalen:</a:t>
            </a:r>
            <a:r>
              <a:rPr lang="nl-NL" i="1" dirty="0"/>
              <a:t> Leerlingen met trauma ervaren vaak gevoelens van angst, verdriet, boosheid of prikkelbaarheid. Ze kunnen moeite hebben om emoties te reguleren en vertonen soms extreme stemmingswisselingen (</a:t>
            </a:r>
            <a:r>
              <a:rPr lang="nl-NL" i="1" dirty="0" err="1"/>
              <a:t>Terrasi</a:t>
            </a:r>
            <a:r>
              <a:rPr lang="nl-NL" i="1" dirty="0"/>
              <a:t> &amp; de </a:t>
            </a:r>
            <a:r>
              <a:rPr lang="nl-NL" i="1" dirty="0" err="1"/>
              <a:t>Galarce</a:t>
            </a:r>
            <a:r>
              <a:rPr lang="nl-NL" i="1" dirty="0"/>
              <a:t>, 2017).</a:t>
            </a:r>
            <a:endParaRPr lang="nl-NL"/>
          </a:p>
          <a:p>
            <a:pPr marL="1543050" lvl="3" indent="-171450" algn="just">
              <a:buFont typeface="Symbol"/>
              <a:buChar char="•"/>
            </a:pPr>
            <a:r>
              <a:rPr lang="nl-NL" i="1" dirty="0"/>
              <a:t>Specifieke voorbeelden: </a:t>
            </a:r>
            <a:endParaRPr lang="nl-NL"/>
          </a:p>
          <a:p>
            <a:pPr marL="2000250" lvl="4" indent="-171450" algn="just">
              <a:buFont typeface="Courier New"/>
              <a:buChar char="○"/>
            </a:pPr>
            <a:r>
              <a:rPr lang="nl-NL" i="1" dirty="0"/>
              <a:t>Angstig/teruggetrokken gedrag in sociale situaties. </a:t>
            </a:r>
            <a:endParaRPr lang="nl-NL"/>
          </a:p>
          <a:p>
            <a:pPr marL="2000250" lvl="4" indent="-171450" algn="just">
              <a:buFont typeface="Courier New"/>
              <a:buChar char="○"/>
            </a:pPr>
            <a:r>
              <a:rPr lang="nl-NL" i="1" dirty="0"/>
              <a:t>Overreageren op kleine gebeurtenissen.</a:t>
            </a:r>
            <a:endParaRPr lang="nl-NL"/>
          </a:p>
          <a:p>
            <a:pPr marL="2000250" lvl="4" indent="-171450" algn="just">
              <a:buFont typeface="Courier New"/>
              <a:buChar char="○"/>
            </a:pPr>
            <a:r>
              <a:rPr lang="nl-NL" i="1" dirty="0"/>
              <a:t>Aanhoudende somberheid/gevoelens van hopeloosheid.</a:t>
            </a:r>
            <a:endParaRPr lang="nl-NL"/>
          </a:p>
          <a:p>
            <a:pPr marL="1085850" lvl="2" indent="-171450" algn="just">
              <a:buFont typeface="Wingdings"/>
              <a:buChar char="▪"/>
            </a:pPr>
            <a:r>
              <a:rPr lang="nl-NL" b="1" i="1" dirty="0"/>
              <a:t>Gedragsmatige signalen:</a:t>
            </a:r>
            <a:r>
              <a:rPr lang="nl-NL" i="1" dirty="0"/>
              <a:t> Gedrag dat vaak geassocieerd wordt met trauma omvat agressie, impulsiviteit of juist extreem passief gedrag (</a:t>
            </a:r>
            <a:r>
              <a:rPr lang="nl-NL" i="1" dirty="0" err="1"/>
              <a:t>Craig</a:t>
            </a:r>
            <a:r>
              <a:rPr lang="nl-NL" i="1" dirty="0"/>
              <a:t>, 2016).</a:t>
            </a:r>
            <a:endParaRPr lang="nl-NL"/>
          </a:p>
          <a:p>
            <a:pPr marL="1543050" lvl="3" indent="-171450" algn="just">
              <a:buFont typeface="Symbol"/>
              <a:buChar char="•"/>
            </a:pPr>
            <a:r>
              <a:rPr lang="nl-NL" i="1" dirty="0"/>
              <a:t>Specifieke voorbeelden:</a:t>
            </a:r>
            <a:endParaRPr lang="nl-NL"/>
          </a:p>
          <a:p>
            <a:pPr marL="2000250" lvl="4" indent="-171450" algn="just">
              <a:buFont typeface="Courier New"/>
              <a:buChar char="○"/>
            </a:pPr>
            <a:r>
              <a:rPr lang="nl-NL" i="1" dirty="0"/>
              <a:t>Het vermijden van specifieke situaties/personen.</a:t>
            </a:r>
            <a:endParaRPr lang="nl-NL"/>
          </a:p>
          <a:p>
            <a:pPr marL="2000250" lvl="4" indent="-171450" algn="just">
              <a:buFont typeface="Courier New"/>
              <a:buChar char="○"/>
            </a:pPr>
            <a:r>
              <a:rPr lang="nl-NL" i="1" dirty="0"/>
              <a:t>Moeite met het volgen van regels/routines.</a:t>
            </a:r>
            <a:endParaRPr lang="nl-NL"/>
          </a:p>
          <a:p>
            <a:pPr marL="2000250" lvl="4" indent="-171450" algn="just">
              <a:buFont typeface="Courier New"/>
              <a:buChar char="○"/>
            </a:pPr>
            <a:r>
              <a:rPr lang="nl-NL" i="1" dirty="0"/>
              <a:t>Onvoorspelbare reacties, zoals plotseling weglopen uit de klas.</a:t>
            </a:r>
            <a:endParaRPr lang="nl-NL"/>
          </a:p>
          <a:p>
            <a:pPr marL="1085850" lvl="2" indent="-171450" algn="just">
              <a:buFont typeface="Wingdings"/>
              <a:buChar char="▪"/>
            </a:pPr>
            <a:r>
              <a:rPr lang="nl-NL" b="1" i="1" dirty="0"/>
              <a:t>Cognitieve signalen: </a:t>
            </a:r>
            <a:r>
              <a:rPr lang="nl-NL" i="1" dirty="0"/>
              <a:t>Trauma heeft invloed op de hersenontwikkeling, wat weer kan leiden tot concentratieproblemen, geheugenverlies en leerachterstanden (Cole et al., 2009). </a:t>
            </a:r>
            <a:endParaRPr lang="nl-NL"/>
          </a:p>
          <a:p>
            <a:pPr marL="1543050" lvl="3" indent="-171450" algn="just">
              <a:buFont typeface="Symbol"/>
              <a:buChar char="•"/>
            </a:pPr>
            <a:r>
              <a:rPr lang="nl-NL" i="1" dirty="0"/>
              <a:t>Specifieke voorbeelden:</a:t>
            </a:r>
            <a:endParaRPr lang="nl-NL"/>
          </a:p>
          <a:p>
            <a:pPr marL="2000250" lvl="4" indent="-171450" algn="just">
              <a:buFont typeface="Courier New"/>
              <a:buChar char="○"/>
            </a:pPr>
            <a:r>
              <a:rPr lang="nl-NL" i="1" dirty="0"/>
              <a:t>Moeite met het afronden van schooltaken.</a:t>
            </a:r>
            <a:endParaRPr lang="nl-NL"/>
          </a:p>
          <a:p>
            <a:pPr marL="2000250" lvl="4" indent="-171450" algn="just">
              <a:buFont typeface="Courier New"/>
              <a:buChar char="○"/>
            </a:pPr>
            <a:r>
              <a:rPr lang="nl-NL" i="1" dirty="0"/>
              <a:t>Verwarring/vergeetachtigheid tijdens de lessen.</a:t>
            </a:r>
            <a:endParaRPr lang="nl-NL"/>
          </a:p>
          <a:p>
            <a:pPr marL="2000250" lvl="4" indent="-171450" algn="just">
              <a:buFont typeface="Courier New"/>
              <a:buChar char="○"/>
            </a:pPr>
            <a:r>
              <a:rPr lang="nl-NL" i="1" dirty="0"/>
              <a:t>Verminderde interesse in leren of lagere prestaties.</a:t>
            </a:r>
            <a:endParaRPr lang="nl-NL"/>
          </a:p>
          <a:p>
            <a:pPr marL="1085850" lvl="2" indent="-171450" algn="just">
              <a:buFont typeface="Wingdings"/>
              <a:buChar char="▪"/>
            </a:pPr>
            <a:r>
              <a:rPr lang="nl-NL" b="1" i="1" dirty="0"/>
              <a:t>Fysieke signalen: </a:t>
            </a:r>
            <a:r>
              <a:rPr lang="nl-NL" i="1" dirty="0"/>
              <a:t>Fysieke klachten zonder duidelijke medische oorzaak, zoals hoofdpijn, buikpijn en vermoeidheid, komen vaak voor bij getraumatiseerde leerlingen (Van der Kolk, 2015). Deze klachten kunnen worden gezien als een lichamelijke reactie op stress en angst.</a:t>
            </a:r>
            <a:endParaRPr lang="nl-NL" dirty="0"/>
          </a:p>
          <a:p>
            <a:endParaRPr lang="nl-NL" dirty="0">
              <a:ea typeface="Calibri"/>
              <a:cs typeface="Calibri"/>
            </a:endParaRPr>
          </a:p>
        </p:txBody>
      </p:sp>
      <p:sp>
        <p:nvSpPr>
          <p:cNvPr id="4" name="Slide Number Placeholder 3">
            <a:extLst>
              <a:ext uri="{FF2B5EF4-FFF2-40B4-BE49-F238E27FC236}">
                <a16:creationId xmlns:a16="http://schemas.microsoft.com/office/drawing/2014/main" id="{54F5555F-0F42-F6EB-A049-CB83EBFF6FD6}"/>
              </a:ext>
            </a:extLst>
          </p:cNvPr>
          <p:cNvSpPr>
            <a:spLocks noGrp="1"/>
          </p:cNvSpPr>
          <p:nvPr>
            <p:ph type="sldNum" sz="quarter" idx="5"/>
          </p:nvPr>
        </p:nvSpPr>
        <p:spPr/>
        <p:txBody>
          <a:bodyPr/>
          <a:lstStyle/>
          <a:p>
            <a:fld id="{76B39B8B-C8EF-42B5-B611-981176E39BF8}" type="slidenum">
              <a:rPr lang="en-US" smtClean="0"/>
              <a:t>13</a:t>
            </a:fld>
            <a:endParaRPr lang="en-US"/>
          </a:p>
        </p:txBody>
      </p:sp>
    </p:spTree>
    <p:extLst>
      <p:ext uri="{BB962C8B-B14F-4D97-AF65-F5344CB8AC3E}">
        <p14:creationId xmlns:p14="http://schemas.microsoft.com/office/powerpoint/2010/main" val="370993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dirty="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endParaRPr lang="en-US">
              <a:solidFill>
                <a:srgbClr val="444444"/>
              </a:solidFill>
            </a:endParaRPr>
          </a:p>
          <a:p>
            <a:endParaRPr lang="nl-NL" dirty="0">
              <a:solidFill>
                <a:srgbClr val="444444"/>
              </a:solidFill>
            </a:endParaRPr>
          </a:p>
          <a:p>
            <a:r>
              <a:rPr lang="nl-NL" noProof="0" dirty="0"/>
              <a:t>Bij de tweede startvraag: docent licht het schema toe en leest het verhaal nog een keer voor, de studenten dienen nu het schema gericht in te vullen, daarna kunnen de antwoorden samen </a:t>
            </a:r>
            <a:r>
              <a:rPr lang="nl-NL" dirty="0"/>
              <a:t>worden </a:t>
            </a:r>
            <a:r>
              <a:rPr lang="nl-NL" noProof="0" dirty="0"/>
              <a:t>nabesproken </a:t>
            </a:r>
            <a:r>
              <a:rPr lang="nl-NL" dirty="0"/>
              <a:t>door bijvoorbeeld de werkvorm </a:t>
            </a:r>
            <a:r>
              <a:rPr lang="nl-NL" dirty="0" err="1"/>
              <a:t>think</a:t>
            </a:r>
            <a:r>
              <a:rPr lang="nl-NL" dirty="0"/>
              <a:t>-pair-share te gebruiken. </a:t>
            </a:r>
            <a:endParaRPr lang="en-US">
              <a:solidFill>
                <a:srgbClr val="444444"/>
              </a:solidFill>
            </a:endParaRPr>
          </a:p>
          <a:p>
            <a:endParaRPr lang="nl-NL" dirty="0">
              <a:solidFill>
                <a:srgbClr val="444444"/>
              </a:solidFill>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dirty="0"/>
              <a:t>Welke aspecten maken deze leerling kwetsbaar volgens jou?</a:t>
            </a:r>
            <a:endParaRPr lang="nl-NL" dirty="0">
              <a:ea typeface="Calibri"/>
              <a:cs typeface="Calibri"/>
            </a:endParaRPr>
          </a:p>
          <a:p>
            <a:pPr marL="628650" lvl="1" indent="-171450" algn="just">
              <a:buFont typeface="Courier New"/>
              <a:buChar char="○"/>
            </a:pPr>
            <a:r>
              <a:rPr lang="nl-NL" b="1" i="1" dirty="0"/>
              <a:t>Emotionele belasting door </a:t>
            </a:r>
            <a:r>
              <a:rPr lang="nl-NL" b="1" i="1" dirty="0" err="1"/>
              <a:t>parentificatie</a:t>
            </a:r>
            <a:r>
              <a:rPr lang="nl-NL" b="1" i="1" dirty="0"/>
              <a:t>:</a:t>
            </a:r>
            <a:r>
              <a:rPr lang="nl-NL" i="1" dirty="0"/>
              <a:t> </a:t>
            </a:r>
            <a:r>
              <a:rPr lang="nl-NL" i="1" dirty="0" err="1"/>
              <a:t>Bilal</a:t>
            </a:r>
            <a:r>
              <a:rPr lang="nl-NL" i="1" dirty="0"/>
              <a:t> ervaart veel emotionele belasting door ‘</a:t>
            </a:r>
            <a:r>
              <a:rPr lang="nl-NL" i="1" dirty="0" err="1"/>
              <a:t>parentificatie</a:t>
            </a:r>
            <a:r>
              <a:rPr lang="nl-NL" i="1" dirty="0"/>
              <a:t>’. Als oudste kind draagt hij verantwoordelijkheid voor het gezin, wat zijn rol als kind verdringt. Hij vervult eigenlijk een rol als ‘vervangende ouder’ (ook wel ‘</a:t>
            </a:r>
            <a:r>
              <a:rPr lang="nl-NL" i="1" dirty="0" err="1"/>
              <a:t>parentificatie</a:t>
            </a:r>
            <a:r>
              <a:rPr lang="nl-NL" i="1" dirty="0"/>
              <a:t>’ genoemd), wat invloed kan hebben op zijn emotionele welbevinden.</a:t>
            </a:r>
            <a:endParaRPr lang="nl-NL"/>
          </a:p>
          <a:p>
            <a:pPr marL="628650" lvl="1" indent="-171450" algn="just">
              <a:buFont typeface="Courier New"/>
              <a:buChar char="○"/>
            </a:pPr>
            <a:r>
              <a:rPr lang="nl-NL" b="1" i="1" dirty="0"/>
              <a:t>Taalachterstand:</a:t>
            </a:r>
            <a:r>
              <a:rPr lang="nl-NL" i="1" dirty="0"/>
              <a:t> </a:t>
            </a:r>
            <a:r>
              <a:rPr lang="nl-NL" i="1" dirty="0" err="1"/>
              <a:t>Bilal</a:t>
            </a:r>
            <a:r>
              <a:rPr lang="nl-NL" i="1" dirty="0"/>
              <a:t> heeft moeite met de Nederlandse taal, wat zijn prestaties en communicatie belemmert en ook zorgt voor achterstanden in de klas</a:t>
            </a:r>
            <a:endParaRPr lang="nl-NL"/>
          </a:p>
          <a:p>
            <a:pPr marL="628650" lvl="1" indent="-171450" algn="just">
              <a:buFont typeface="Courier New"/>
              <a:buChar char="○"/>
            </a:pPr>
            <a:r>
              <a:rPr lang="nl-NL" b="1" i="1" dirty="0"/>
              <a:t>Traumatische ervaringen:</a:t>
            </a:r>
            <a:r>
              <a:rPr lang="nl-NL" i="1" dirty="0"/>
              <a:t> De vlucht uit het oorlogsgebied en de tijd in Turkije hebben mogelijk blijvende sporen achtergelaten, waaronder angst, verwerkingsproblemen en stress.</a:t>
            </a:r>
            <a:endParaRPr lang="nl-NL"/>
          </a:p>
          <a:p>
            <a:pPr marL="628650" lvl="1" indent="-171450" algn="just">
              <a:buFont typeface="Courier New"/>
              <a:buChar char="○"/>
            </a:pPr>
            <a:r>
              <a:rPr lang="nl-NL" b="1" i="1" dirty="0"/>
              <a:t>Culturele en sociale verschillen:</a:t>
            </a:r>
            <a:r>
              <a:rPr lang="nl-NL" dirty="0"/>
              <a:t> </a:t>
            </a:r>
            <a:r>
              <a:rPr lang="nl-NL" i="1" dirty="0"/>
              <a:t>Moeite met aansluiting in de klas, zowel door taal als door cultuur, vergroot het risico op sociale isolatie.</a:t>
            </a:r>
            <a:endParaRPr lang="nl-NL"/>
          </a:p>
          <a:p>
            <a:pPr marL="628650" lvl="1" indent="-171450" algn="just">
              <a:buFont typeface="Courier New"/>
              <a:buChar char="○"/>
            </a:pPr>
            <a:r>
              <a:rPr lang="nl-NL" b="1" i="1" dirty="0"/>
              <a:t>Prestatiedruk thuis en buitenschools:</a:t>
            </a:r>
            <a:r>
              <a:rPr lang="nl-NL" i="1" dirty="0"/>
              <a:t> De Arabische lessen na schooltijd en de situatie thuis (met de zieke vader en recent hoogzwangere moeder) zorgen waarschijnlijk voor een gebrek aan rust en vrije tijd.</a:t>
            </a:r>
            <a:endParaRPr lang="nl-NL"/>
          </a:p>
          <a:p>
            <a:pPr marL="171450" indent="-171450" algn="just">
              <a:buFont typeface="Aptos"/>
              <a:buChar char="•"/>
            </a:pPr>
            <a:r>
              <a:rPr lang="nl-NL" dirty="0"/>
              <a:t>Welke belemmerende en bevorderende factoren voor de ontwikkeling van deze leerling ontdek je in dit verhaal?  (zie ook: Bijlage 2 – Schema belemmerende en bevorderende factoren).</a:t>
            </a:r>
            <a:endParaRPr lang="nl-NL" dirty="0">
              <a:ea typeface="Calibri"/>
              <a:cs typeface="Calibri"/>
            </a:endParaRPr>
          </a:p>
          <a:p>
            <a:pPr marL="628650" lvl="1" indent="-171450" algn="just">
              <a:buFont typeface="Courier New"/>
              <a:buChar char="○"/>
            </a:pPr>
            <a:r>
              <a:rPr lang="nl-NL" b="1" i="1" dirty="0"/>
              <a:t>Belemmerende factoren:</a:t>
            </a:r>
            <a:endParaRPr lang="nl-NL" dirty="0"/>
          </a:p>
          <a:p>
            <a:pPr marL="1085850" lvl="2" indent="-171450" algn="just">
              <a:buFont typeface="Wingdings"/>
              <a:buChar char="▪"/>
            </a:pPr>
            <a:r>
              <a:rPr lang="nl-NL" b="1" i="1" dirty="0"/>
              <a:t>Sociale steun:</a:t>
            </a:r>
            <a:r>
              <a:rPr lang="nl-NL" i="1" dirty="0"/>
              <a:t> </a:t>
            </a:r>
            <a:r>
              <a:rPr lang="nl-NL" i="1" dirty="0" err="1"/>
              <a:t>Bilal</a:t>
            </a:r>
            <a:r>
              <a:rPr lang="nl-NL" i="1" dirty="0"/>
              <a:t> heeft moeite met aansluiting bij zijn klasgenoten, wordt vaak als ‘anders’ ervaren en heeft conflicten tijdens gezamenlijke activiteiten. Zijn thuissituatie biedt weinig steun.</a:t>
            </a:r>
            <a:endParaRPr lang="nl-NL" dirty="0"/>
          </a:p>
          <a:p>
            <a:pPr marL="1085850" lvl="2" indent="-171450" algn="just">
              <a:buFont typeface="Wingdings"/>
              <a:buChar char="▪"/>
            </a:pPr>
            <a:r>
              <a:rPr lang="nl-NL" b="1" i="1" dirty="0"/>
              <a:t>Zelfvertrouwen/zelfwaarde:</a:t>
            </a:r>
            <a:r>
              <a:rPr lang="nl-NL" i="1" dirty="0"/>
              <a:t> </a:t>
            </a:r>
            <a:r>
              <a:rPr lang="nl-NL" i="1" dirty="0" err="1"/>
              <a:t>Bilal</a:t>
            </a:r>
            <a:r>
              <a:rPr lang="nl-NL" i="1" dirty="0"/>
              <a:t> voelt zich vaak niet op zijn plek in de klas en heeft moeite met de Nederlandse onderwijsstructuur en culturele verschillen. Hij ervaart onzekerheid en heeft moeite om zijn gevoelens te uiten.</a:t>
            </a:r>
            <a:endParaRPr lang="nl-NL" dirty="0"/>
          </a:p>
          <a:p>
            <a:pPr marL="1085850" lvl="2" indent="-171450" algn="just">
              <a:buFont typeface="Wingdings"/>
              <a:buChar char="▪"/>
            </a:pPr>
            <a:r>
              <a:rPr lang="nl-NL" b="1" i="1" dirty="0"/>
              <a:t>Hulpbronnen en toegang tot ondersteuning:</a:t>
            </a:r>
            <a:r>
              <a:rPr lang="nl-NL" i="1" dirty="0"/>
              <a:t> </a:t>
            </a:r>
            <a:r>
              <a:rPr lang="nl-NL" i="1" dirty="0" err="1"/>
              <a:t>Bilal</a:t>
            </a:r>
            <a:r>
              <a:rPr lang="nl-NL" i="1" dirty="0"/>
              <a:t> heeft momenteel geen toegang tot andere professionele hulp, zoals psychologische begeleiding, en voelt zich vaak overbelast door de druk die op hem wordt gelegd.</a:t>
            </a:r>
            <a:endParaRPr lang="nl-NL" dirty="0"/>
          </a:p>
          <a:p>
            <a:pPr marL="1085850" lvl="2" indent="-171450" algn="just">
              <a:buFont typeface="Wingdings"/>
              <a:buChar char="▪"/>
            </a:pPr>
            <a:r>
              <a:rPr lang="nl-NL" b="1" i="1" dirty="0"/>
              <a:t>Positieve leeromgeving:</a:t>
            </a:r>
            <a:r>
              <a:rPr lang="nl-NL" i="1" dirty="0"/>
              <a:t> </a:t>
            </a:r>
            <a:r>
              <a:rPr lang="nl-NL" i="1" dirty="0" err="1"/>
              <a:t>Bilal</a:t>
            </a:r>
            <a:r>
              <a:rPr lang="nl-NL" i="1" dirty="0"/>
              <a:t> heeft moeite om zich aan te passen aan de Nederlandse onderwijsstructuur en voelt zich vaak onbegrepen door zijn klasgenoten, wat zijn sociaal-emotionele welzijn beïnvloedt.</a:t>
            </a:r>
            <a:endParaRPr lang="nl-NL" dirty="0"/>
          </a:p>
          <a:p>
            <a:pPr marL="1085850" lvl="2" indent="-171450" algn="just">
              <a:buFont typeface="Wingdings"/>
              <a:buChar char="▪"/>
            </a:pPr>
            <a:r>
              <a:rPr lang="nl-NL" b="1" i="1" dirty="0"/>
              <a:t>Sterke coping mechanismen:</a:t>
            </a:r>
            <a:r>
              <a:rPr lang="nl-NL" i="1" dirty="0"/>
              <a:t> </a:t>
            </a:r>
            <a:r>
              <a:rPr lang="nl-NL" i="1" dirty="0" err="1"/>
              <a:t>Bilal</a:t>
            </a:r>
            <a:r>
              <a:rPr lang="nl-NL" i="1" dirty="0"/>
              <a:t> ervaart stress door de combinatie van schooldruk, thuissituatie en culturele aanpassingen, wat hem overweldigt en zijn prestaties beïnvloedt.</a:t>
            </a:r>
            <a:endParaRPr lang="nl-NL" dirty="0"/>
          </a:p>
          <a:p>
            <a:pPr marL="1085850" lvl="2" indent="-171450" algn="just">
              <a:buFont typeface="Wingdings"/>
              <a:buChar char="▪"/>
            </a:pPr>
            <a:r>
              <a:rPr lang="nl-NL" b="1" i="1" dirty="0"/>
              <a:t>Mentale gezondheid:</a:t>
            </a:r>
            <a:r>
              <a:rPr lang="nl-NL" i="1" dirty="0"/>
              <a:t> </a:t>
            </a:r>
            <a:r>
              <a:rPr lang="nl-NL" i="1" dirty="0" err="1"/>
              <a:t>Bilal</a:t>
            </a:r>
            <a:r>
              <a:rPr lang="nl-NL" i="1" dirty="0"/>
              <a:t> heeft traumatische ervaringen doorgemaakt door de oorlog en vlucht, wat een blijvende impact heeft op zijn mentale welzijn en zijn vermogen om zich te concentreren op schooltaken.</a:t>
            </a:r>
            <a:endParaRPr lang="nl-NL" dirty="0"/>
          </a:p>
          <a:p>
            <a:pPr marL="628650" lvl="1" indent="-171450" algn="just">
              <a:buFont typeface="Courier New"/>
              <a:buChar char="○"/>
            </a:pPr>
            <a:r>
              <a:rPr lang="nl-NL" b="1" i="1" dirty="0"/>
              <a:t>Bevorderende factoren:</a:t>
            </a:r>
            <a:endParaRPr lang="nl-NL" dirty="0"/>
          </a:p>
          <a:p>
            <a:pPr marL="1085850" lvl="2" indent="-171450" algn="just">
              <a:buFont typeface="Wingdings"/>
              <a:buChar char="▪"/>
            </a:pPr>
            <a:r>
              <a:rPr lang="nl-NL" b="1" i="1" dirty="0"/>
              <a:t>Sociale steun:</a:t>
            </a:r>
            <a:r>
              <a:rPr lang="nl-NL" i="1" dirty="0"/>
              <a:t> Leerkracht Femke zet zich in om </a:t>
            </a:r>
            <a:r>
              <a:rPr lang="nl-NL" i="1" dirty="0" err="1"/>
              <a:t>Bilal</a:t>
            </a:r>
            <a:r>
              <a:rPr lang="nl-NL" i="1" dirty="0"/>
              <a:t> te ondersteunen in zijn ontwikkeling, zowel op school als thuis.</a:t>
            </a:r>
            <a:endParaRPr lang="nl-NL" dirty="0"/>
          </a:p>
          <a:p>
            <a:pPr marL="1085850" lvl="2" indent="-171450" algn="just">
              <a:buFont typeface="Wingdings"/>
              <a:buChar char="▪"/>
            </a:pPr>
            <a:r>
              <a:rPr lang="nl-NL" b="1" i="1" dirty="0"/>
              <a:t>Zelfvertrouwen/zelfwaarde:</a:t>
            </a:r>
            <a:r>
              <a:rPr lang="nl-NL" i="1" dirty="0"/>
              <a:t> Ondanks de moeilijke omstandigheden blijft </a:t>
            </a:r>
            <a:r>
              <a:rPr lang="nl-NL" i="1" dirty="0" err="1"/>
              <a:t>Bilal</a:t>
            </a:r>
            <a:r>
              <a:rPr lang="nl-NL" i="1" dirty="0"/>
              <a:t> vooruitgang boeken in de Nederlandse taal en kan hij zich goed uiten in bepaalde situaties.</a:t>
            </a:r>
            <a:endParaRPr lang="nl-NL" dirty="0"/>
          </a:p>
          <a:p>
            <a:pPr marL="1085850" lvl="2" indent="-171450" algn="just">
              <a:buFont typeface="Wingdings"/>
              <a:buChar char="▪"/>
            </a:pPr>
            <a:r>
              <a:rPr lang="nl-NL" b="1" i="1" dirty="0"/>
              <a:t>Hulpbronnen en toegang tot ondersteuning:</a:t>
            </a:r>
            <a:r>
              <a:rPr lang="nl-NL" i="1" dirty="0"/>
              <a:t> Leerkracht Femke biedt vanuit haar rol als leerkracht </a:t>
            </a:r>
            <a:r>
              <a:rPr lang="nl-NL" i="1" dirty="0" err="1"/>
              <a:t>Bilal</a:t>
            </a:r>
            <a:r>
              <a:rPr lang="nl-NL" i="1" dirty="0"/>
              <a:t> ondersteuning, ook op sociaal-emotioneel gebied.</a:t>
            </a:r>
            <a:endParaRPr lang="nl-NL" dirty="0"/>
          </a:p>
          <a:p>
            <a:pPr marL="1085850" lvl="2" indent="-171450" algn="just">
              <a:buFont typeface="Wingdings"/>
              <a:buChar char="▪"/>
            </a:pPr>
            <a:r>
              <a:rPr lang="nl-NL" b="1" i="1" dirty="0"/>
              <a:t>Positieve leeromgeving:</a:t>
            </a:r>
            <a:r>
              <a:rPr lang="nl-NL" i="1" dirty="0"/>
              <a:t> Leerkracht Femke creëert een gestructureerde en veilige leeromgeving, wat </a:t>
            </a:r>
            <a:r>
              <a:rPr lang="nl-NL" i="1" dirty="0" err="1"/>
              <a:t>Bilal</a:t>
            </a:r>
            <a:r>
              <a:rPr lang="nl-NL" i="1" dirty="0"/>
              <a:t> helpt om zich te ontwikkelen.</a:t>
            </a:r>
            <a:endParaRPr lang="nl-NL" dirty="0"/>
          </a:p>
          <a:p>
            <a:pPr marL="1085850" lvl="2" indent="-171450" algn="just">
              <a:buFont typeface="Wingdings"/>
              <a:buChar char="▪"/>
            </a:pPr>
            <a:r>
              <a:rPr lang="nl-NL" b="1" i="1" dirty="0"/>
              <a:t>Sterke </a:t>
            </a:r>
            <a:r>
              <a:rPr lang="nl-NL" b="1" i="1" dirty="0" err="1"/>
              <a:t>copingmechanismen</a:t>
            </a:r>
            <a:r>
              <a:rPr lang="nl-NL" b="1" i="1" dirty="0"/>
              <a:t>:</a:t>
            </a:r>
            <a:r>
              <a:rPr lang="nl-NL" i="1" dirty="0"/>
              <a:t> </a:t>
            </a:r>
            <a:r>
              <a:rPr lang="nl-NL" i="1" dirty="0" err="1"/>
              <a:t>Bilal</a:t>
            </a:r>
            <a:r>
              <a:rPr lang="nl-NL" i="1" dirty="0"/>
              <a:t> volgt Arabische lessen na schooltijd om zijn culturele identiteit te behouden, wat kan wijzen op positieve </a:t>
            </a:r>
            <a:r>
              <a:rPr lang="nl-NL" i="1" dirty="0" err="1"/>
              <a:t>copingstrategieën</a:t>
            </a:r>
            <a:r>
              <a:rPr lang="nl-NL" i="1" dirty="0"/>
              <a:t>.</a:t>
            </a:r>
            <a:endParaRPr lang="nl-NL" dirty="0"/>
          </a:p>
          <a:p>
            <a:pPr marL="1085850" lvl="2" indent="-171450" algn="just">
              <a:buFont typeface="Wingdings"/>
              <a:buChar char="▪"/>
            </a:pPr>
            <a:r>
              <a:rPr lang="nl-NL" b="1" i="1" dirty="0"/>
              <a:t>Mentale gezondheid:</a:t>
            </a:r>
            <a:r>
              <a:rPr lang="nl-NL" i="1" dirty="0"/>
              <a:t> Ondanks alles lijkt </a:t>
            </a:r>
            <a:r>
              <a:rPr lang="nl-NL" i="1" dirty="0" err="1"/>
              <a:t>Bilal</a:t>
            </a:r>
            <a:r>
              <a:rPr lang="nl-NL" i="1" dirty="0"/>
              <a:t> zich goed te ontwikkelen op het gebied van taal.</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Voor de docent: in </a:t>
            </a:r>
            <a:r>
              <a:rPr lang="nl-NL" i="1" dirty="0"/>
              <a:t>Verhalen van kracht en kwetsbaarheid</a:t>
            </a:r>
            <a:r>
              <a:rPr lang="nl-NL" dirty="0"/>
              <a:t> staan mogelijke antwoorden in Bijlage 4 en hieronder:</a:t>
            </a:r>
          </a:p>
          <a:p>
            <a:pPr marL="171450" indent="-171450" algn="just">
              <a:buFont typeface="Aptos"/>
              <a:buChar char="•"/>
            </a:pPr>
            <a:r>
              <a:rPr lang="nl-NL" dirty="0"/>
              <a:t>De rol die </a:t>
            </a:r>
            <a:r>
              <a:rPr lang="nl-NL" dirty="0" err="1"/>
              <a:t>Bilal</a:t>
            </a:r>
            <a:r>
              <a:rPr lang="nl-NL" dirty="0"/>
              <a:t> binnen zijn gezin vervuld wordt ook wel ‘</a:t>
            </a:r>
            <a:r>
              <a:rPr lang="nl-NL" dirty="0" err="1"/>
              <a:t>parentificatie</a:t>
            </a:r>
            <a:r>
              <a:rPr lang="nl-NL" dirty="0"/>
              <a:t>’ genoemd. Verdiep je in de literatuur over </a:t>
            </a:r>
            <a:r>
              <a:rPr lang="nl-NL" dirty="0" err="1"/>
              <a:t>parentificatie</a:t>
            </a:r>
            <a:r>
              <a:rPr lang="nl-NL" dirty="0"/>
              <a:t> en beantwoord de volgende vraag: Hoe ervaar je de verantwoordelijkheid die deze leerling thuis draagt, en welke impact denk je dat dit heeft op zijn rol als kind en als leerling in de klas?</a:t>
            </a:r>
            <a:endParaRPr lang="nl-NL" dirty="0">
              <a:ea typeface="Calibri"/>
              <a:cs typeface="Calibri"/>
            </a:endParaRPr>
          </a:p>
          <a:p>
            <a:pPr marL="628650" lvl="1" indent="-171450" algn="just">
              <a:buFont typeface="Courier New"/>
              <a:buChar char="○"/>
            </a:pPr>
            <a:r>
              <a:rPr lang="nl-NL" i="1" dirty="0"/>
              <a:t>De rol die </a:t>
            </a:r>
            <a:r>
              <a:rPr lang="nl-NL" i="1" dirty="0" err="1"/>
              <a:t>Bilal</a:t>
            </a:r>
            <a:r>
              <a:rPr lang="nl-NL" i="1" dirty="0"/>
              <a:t> binnen zijn gezin vervult, waarin hij als oudste kind veel verantwoordelijkheden draagt, kan worden gezien als </a:t>
            </a:r>
            <a:r>
              <a:rPr lang="nl-NL" i="1" dirty="0" err="1"/>
              <a:t>parentificatie</a:t>
            </a:r>
            <a:r>
              <a:rPr lang="nl-NL" i="1" dirty="0"/>
              <a:t>. </a:t>
            </a:r>
            <a:r>
              <a:rPr lang="nl-NL" i="1" dirty="0" err="1"/>
              <a:t>Parentificatie</a:t>
            </a:r>
            <a:r>
              <a:rPr lang="nl-NL" i="1" dirty="0"/>
              <a:t> is een proces waarbij een kind taken en verantwoordelijkheden op zich neemt die eigenlijk passen bij een ouder of volwassene. Dit kan zowel instrumentele (praktische taken, zoals zorg voor broertjes en zusjes) als emotionele verantwoordelijkheid omvatten (troost en ondersteuning bieden aan ouders).</a:t>
            </a:r>
            <a:endParaRPr lang="nl-NL"/>
          </a:p>
          <a:p>
            <a:pPr marL="628650" lvl="1" indent="-171450" algn="just">
              <a:buFont typeface="Courier New"/>
              <a:buChar char="○"/>
            </a:pPr>
            <a:r>
              <a:rPr lang="nl-NL" dirty="0"/>
              <a:t>Impact van </a:t>
            </a:r>
            <a:r>
              <a:rPr lang="nl-NL" dirty="0" err="1"/>
              <a:t>parentificatie</a:t>
            </a:r>
            <a:r>
              <a:rPr lang="nl-NL" dirty="0"/>
              <a:t> op </a:t>
            </a:r>
            <a:r>
              <a:rPr lang="nl-NL" dirty="0" err="1"/>
              <a:t>Bilal</a:t>
            </a:r>
            <a:r>
              <a:rPr lang="nl-NL" dirty="0"/>
              <a:t>:</a:t>
            </a:r>
            <a:endParaRPr lang="nl-NL" dirty="0">
              <a:ea typeface="Calibri"/>
              <a:cs typeface="Calibri"/>
            </a:endParaRPr>
          </a:p>
          <a:p>
            <a:pPr marL="1085850" lvl="2" indent="-171450" algn="just">
              <a:buFont typeface="Wingdings"/>
              <a:buChar char="▪"/>
            </a:pPr>
            <a:r>
              <a:rPr lang="nl-NL" b="1" i="1" dirty="0"/>
              <a:t>Verminderde focus en energie voor school:</a:t>
            </a:r>
            <a:r>
              <a:rPr lang="nl-NL" dirty="0"/>
              <a:t> </a:t>
            </a:r>
            <a:r>
              <a:rPr lang="nl-NL" i="1" dirty="0"/>
              <a:t>Door de druk die hij thuis ervaart, heeft </a:t>
            </a:r>
            <a:r>
              <a:rPr lang="nl-NL" i="1" dirty="0" err="1"/>
              <a:t>Bilal</a:t>
            </a:r>
            <a:r>
              <a:rPr lang="nl-NL" i="1" dirty="0"/>
              <a:t> mogelijk minder ruimte om zich volledig te concentreren op schoolwerk. </a:t>
            </a:r>
            <a:endParaRPr lang="nl-NL"/>
          </a:p>
          <a:p>
            <a:pPr marL="1085850" lvl="2" indent="-171450" algn="just">
              <a:buFont typeface="Wingdings"/>
              <a:buChar char="▪"/>
            </a:pPr>
            <a:r>
              <a:rPr lang="nl-NL" b="1" i="1" dirty="0"/>
              <a:t>Onvoldoende ruimte om kind te zijn</a:t>
            </a:r>
            <a:r>
              <a:rPr lang="nl-NL" i="1" dirty="0"/>
              <a:t>: </a:t>
            </a:r>
            <a:r>
              <a:rPr lang="nl-NL" i="1" dirty="0" err="1"/>
              <a:t>Bilal</a:t>
            </a:r>
            <a:r>
              <a:rPr lang="nl-NL" i="1" dirty="0"/>
              <a:t> mist mogelijk de tijd en vrijheid om te ontspannen, te spelen en onbezorgd kind te zijn. Kinderen in een </a:t>
            </a:r>
            <a:r>
              <a:rPr lang="nl-NL" i="1" dirty="0" err="1"/>
              <a:t>parentificatie</a:t>
            </a:r>
            <a:r>
              <a:rPr lang="nl-NL" i="1" dirty="0"/>
              <a:t>-rol ontwikkelen vaak sneller volwassen eigenschappen, zoals zelfstandigheid, maar dit gaat ten koste van hun emotionele ontwikkeling en sociale interactie met leeftijdsgenoten.</a:t>
            </a:r>
            <a:endParaRPr lang="nl-NL" dirty="0"/>
          </a:p>
          <a:p>
            <a:pPr marL="1085850" lvl="2" indent="-171450" algn="just">
              <a:buFont typeface="Wingdings"/>
              <a:buChar char="▪"/>
            </a:pPr>
            <a:r>
              <a:rPr lang="nl-NL" b="1" i="1" dirty="0"/>
              <a:t>Sociale isolatie in de klas:</a:t>
            </a:r>
            <a:r>
              <a:rPr lang="nl-NL" i="1" dirty="0"/>
              <a:t> Zijn zware verantwoordelijkheden kunnen hem anders doen voelen dan zijn klasgenoten, waardoor hij moeite heeft om aansluiting te vinden. Het risico bestaat dat hij zich terugtrekt of niet actief deelneemt aan sociale activiteiten.</a:t>
            </a:r>
            <a:endParaRPr lang="nl-NL" dirty="0"/>
          </a:p>
          <a:p>
            <a:pPr marL="1085850" lvl="2" indent="-171450" algn="just">
              <a:buFont typeface="Wingdings"/>
              <a:buChar char="▪"/>
            </a:pPr>
            <a:r>
              <a:rPr lang="nl-NL" b="1" i="1" dirty="0"/>
              <a:t>Hoge prestatiedruk en stress:</a:t>
            </a:r>
            <a:r>
              <a:rPr lang="nl-NL" i="1" dirty="0"/>
              <a:t> </a:t>
            </a:r>
            <a:r>
              <a:rPr lang="nl-NL" i="1" dirty="0" err="1"/>
              <a:t>Bilal</a:t>
            </a:r>
            <a:r>
              <a:rPr lang="nl-NL" i="1" dirty="0"/>
              <a:t> ervaart mogelijk een gevoel van falen wanneer hij niet aan de verwachtingen thuis of op school kan voldoen. Dit kan leiden tot stress, spanning en een negatief zelfbeeld.</a:t>
            </a:r>
            <a:endParaRPr lang="nl-NL" dirty="0"/>
          </a:p>
          <a:p>
            <a:pPr marL="1085850" lvl="2" indent="-171450" algn="just">
              <a:buFont typeface="Wingdings"/>
              <a:buChar char="▪"/>
            </a:pPr>
            <a:r>
              <a:rPr lang="nl-NL" b="1" i="1" dirty="0"/>
              <a:t>Een hogere veerkracht en verantwoordelijkheidsgevoel:</a:t>
            </a:r>
            <a:r>
              <a:rPr lang="nl-NL" i="1" dirty="0"/>
              <a:t> Hoewel </a:t>
            </a:r>
            <a:r>
              <a:rPr lang="nl-NL" i="1" dirty="0" err="1"/>
              <a:t>parentificatie</a:t>
            </a:r>
            <a:r>
              <a:rPr lang="nl-NL" i="1" dirty="0"/>
              <a:t> belastend is, kan het </a:t>
            </a:r>
            <a:r>
              <a:rPr lang="nl-NL" i="1" dirty="0" err="1"/>
              <a:t>Bilal</a:t>
            </a:r>
            <a:r>
              <a:rPr lang="nl-NL" i="1" dirty="0"/>
              <a:t> ook positieve eigenschappen opleveren, zoals een hogere veerkracht en een hoog verantwoordelijkheidsgevoel. Deze kwaliteiten kunnen hem op de lange termijn helpen, mits ze in balans zijn met voldoende ondersteuning en ruimte om zijn kind-zijn te herontdekken.</a:t>
            </a:r>
            <a:endParaRPr lang="nl-NL" dirty="0"/>
          </a:p>
          <a:p>
            <a:pPr marL="171450" indent="-171450" algn="just">
              <a:buFont typeface="Aptos"/>
              <a:buChar char="•"/>
            </a:pPr>
            <a:r>
              <a:rPr lang="nl-NL" dirty="0"/>
              <a:t>Stel; je krijgt deze leerling in de klas. Is dit verhaal voldoende helder voor je? Welke vragen zou je graag willen stellen (aan bijv. de huidige leerkracht en de ouder(s)) om nog beter zicht te hebben op wat wel of niet werkt bij deze leerling?</a:t>
            </a:r>
            <a:endParaRPr lang="nl-NL" dirty="0">
              <a:ea typeface="Calibri"/>
              <a:cs typeface="Calibri"/>
            </a:endParaRPr>
          </a:p>
          <a:p>
            <a:pPr marL="628650" lvl="1" indent="-171450" algn="just">
              <a:buFont typeface="Courier New"/>
              <a:buChar char="○"/>
            </a:pPr>
            <a:r>
              <a:rPr lang="nl-NL" b="1" i="1" dirty="0"/>
              <a:t>Vragen die je aan de huidige leerkracht kunt stellen:</a:t>
            </a:r>
            <a:endParaRPr lang="nl-NL" dirty="0"/>
          </a:p>
          <a:p>
            <a:pPr marL="1085850" lvl="2" indent="-171450" algn="just">
              <a:buFont typeface="Wingdings"/>
              <a:buChar char="▪"/>
            </a:pPr>
            <a:r>
              <a:rPr lang="nl-NL" i="1" dirty="0"/>
              <a:t>Hoe verloopt de taalontwikkeling van de leerling?</a:t>
            </a:r>
            <a:endParaRPr lang="nl-NL" dirty="0"/>
          </a:p>
          <a:p>
            <a:pPr marL="1085850" lvl="2" indent="-171450" algn="just">
              <a:buFont typeface="Wingdings"/>
              <a:buChar char="▪"/>
            </a:pPr>
            <a:r>
              <a:rPr lang="nl-NL" i="1" dirty="0"/>
              <a:t>Hoe ervaart de leerling het sociale contact binnen de klas? (geeft hij aan vrienden of klasgenoten te hebben waarmee hij een band heeft?)</a:t>
            </a:r>
            <a:endParaRPr lang="nl-NL" dirty="0"/>
          </a:p>
          <a:p>
            <a:pPr marL="1085850" lvl="2" indent="-171450" algn="just">
              <a:buFont typeface="Wingdings"/>
              <a:buChar char="▪"/>
            </a:pPr>
            <a:r>
              <a:rPr lang="nl-NL" i="1" dirty="0"/>
              <a:t>Hoe gaat de leerling om met stressvolle situaties? </a:t>
            </a:r>
            <a:endParaRPr lang="nl-NL" dirty="0"/>
          </a:p>
          <a:p>
            <a:pPr marL="1085850" lvl="2" indent="-171450" algn="just">
              <a:buFont typeface="Wingdings"/>
              <a:buChar char="▪"/>
            </a:pPr>
            <a:r>
              <a:rPr lang="nl-NL" i="1" dirty="0"/>
              <a:t>In hoeverre zijn de ouders betrokken bij de school en het leerproces?</a:t>
            </a:r>
            <a:endParaRPr lang="nl-NL" dirty="0"/>
          </a:p>
          <a:p>
            <a:pPr marL="628650" lvl="1" indent="-171450" algn="just">
              <a:buFont typeface="Courier New"/>
              <a:buChar char="○"/>
            </a:pPr>
            <a:r>
              <a:rPr lang="nl-NL" b="1" i="1" dirty="0"/>
              <a:t>Vragen die je aan de ouder(s) kunt stellen:</a:t>
            </a:r>
            <a:endParaRPr lang="nl-NL" dirty="0"/>
          </a:p>
          <a:p>
            <a:pPr marL="1085850" lvl="2" indent="-171450" algn="just">
              <a:buFont typeface="Wingdings"/>
              <a:buChar char="▪"/>
            </a:pPr>
            <a:r>
              <a:rPr lang="nl-NL" i="1" dirty="0"/>
              <a:t>Hoeveel tijd besteed hij aan schoolwerk, Arabische lessen en ontspanning (bijvoorbeeld buitenspelen of sporten)</a:t>
            </a:r>
            <a:endParaRPr lang="nl-NL" dirty="0"/>
          </a:p>
          <a:p>
            <a:pPr marL="1085850" lvl="2" indent="-171450" algn="just">
              <a:buFont typeface="Wingdings"/>
              <a:buChar char="▪"/>
            </a:pPr>
            <a:r>
              <a:rPr lang="nl-NL" i="1" dirty="0"/>
              <a:t>Welke ondersteuning ervaart het gezin momenteel? (zijn er andere familieleden of instanties die kunnen helpen met de verantwoordelijkheden thuis?)</a:t>
            </a:r>
            <a:endParaRPr lang="nl-NL" dirty="0"/>
          </a:p>
          <a:p>
            <a:pPr marL="1085850" lvl="2" indent="-171450" algn="just">
              <a:buFont typeface="Wingdings"/>
              <a:buChar char="▪"/>
            </a:pPr>
            <a:r>
              <a:rPr lang="nl-NL" i="1" dirty="0"/>
              <a:t>Hoe gaat de leerling thuis om met schooltaken? (heeft hij ruimte en rust om huiswerk te maken?)</a:t>
            </a:r>
            <a:endParaRPr lang="nl-NL" dirty="0"/>
          </a:p>
          <a:p>
            <a:pPr marL="1085850" lvl="2" indent="-171450" algn="just">
              <a:buFont typeface="Wingdings"/>
              <a:buChar char="▪"/>
            </a:pPr>
            <a:r>
              <a:rPr lang="nl-NL" i="1" dirty="0"/>
              <a:t>Vertelt de leerling thuis over school? Lijkt hij zich fijn te voelen op school, waar maakt u dit uit op?</a:t>
            </a:r>
            <a:endParaRPr lang="nl-NL" dirty="0"/>
          </a:p>
          <a:p>
            <a:pPr marL="171450" indent="-171450" algn="just">
              <a:buFont typeface="Aptos"/>
              <a:buChar char="•"/>
            </a:pPr>
            <a:r>
              <a:rPr lang="nl-NL" dirty="0"/>
              <a:t>Wat zou jij als leerkracht doen om </a:t>
            </a:r>
            <a:r>
              <a:rPr lang="nl-NL" dirty="0" err="1"/>
              <a:t>Bilal</a:t>
            </a:r>
            <a:r>
              <a:rPr lang="nl-NL" dirty="0"/>
              <a:t> te ondersteunen? Maak een overzicht met een onderscheid in drie vormen van ondersteuning: (1) talige ondersteuning, (2) sociale ondersteuning en (3) </a:t>
            </a:r>
            <a:r>
              <a:rPr lang="nl-NL" dirty="0" err="1"/>
              <a:t>traumagerelateerde</a:t>
            </a:r>
            <a:r>
              <a:rPr lang="nl-NL" dirty="0"/>
              <a:t> ondersteuning.</a:t>
            </a:r>
            <a:endParaRPr lang="nl-NL" dirty="0">
              <a:ea typeface="Calibri"/>
              <a:cs typeface="Calibri"/>
            </a:endParaRPr>
          </a:p>
          <a:p>
            <a:pPr marL="628650" lvl="1" indent="-171450" algn="just">
              <a:buFont typeface="Courier New"/>
              <a:buChar char="○"/>
            </a:pPr>
            <a:r>
              <a:rPr lang="nl-NL" i="1" dirty="0"/>
              <a:t>Zie “Tips van de leerkracht”</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Kies </a:t>
            </a:r>
            <a:r>
              <a:rPr lang="en-US" dirty="0" err="1"/>
              <a:t>als</a:t>
            </a:r>
            <a:r>
              <a:rPr lang="en-US" dirty="0"/>
              <a:t> docent </a:t>
            </a:r>
            <a:r>
              <a:rPr lang="en-US" dirty="0" err="1"/>
              <a:t>een</a:t>
            </a:r>
            <a:r>
              <a:rPr lang="en-US" dirty="0"/>
              <a:t> </a:t>
            </a:r>
            <a:r>
              <a:rPr lang="en-US" dirty="0" err="1"/>
              <a:t>paar</a:t>
            </a:r>
            <a:r>
              <a:rPr lang="en-US" dirty="0"/>
              <a:t> tips </a:t>
            </a:r>
            <a:r>
              <a:rPr lang="en-US" dirty="0" err="1"/>
              <a:t>uit</a:t>
            </a:r>
            <a:r>
              <a:rPr lang="en-US" dirty="0"/>
              <a:t> die je </a:t>
            </a:r>
            <a:r>
              <a:rPr lang="en-US" dirty="0" err="1"/>
              <a:t>toelicht</a:t>
            </a:r>
            <a:r>
              <a:rPr lang="en-US" dirty="0"/>
              <a:t>, </a:t>
            </a:r>
            <a:r>
              <a:rPr lang="en-US" dirty="0" err="1"/>
              <a:t>niet</a:t>
            </a:r>
            <a:r>
              <a:rPr lang="en-US" dirty="0"/>
              <a:t> </a:t>
            </a:r>
            <a:r>
              <a:rPr lang="en-US" dirty="0" err="1"/>
              <a:t>alles</a:t>
            </a:r>
            <a:r>
              <a:rPr lang="en-US" dirty="0"/>
              <a:t> </a:t>
            </a:r>
            <a:r>
              <a:rPr lang="en-US" dirty="0" err="1"/>
              <a:t>expliciet</a:t>
            </a:r>
            <a:r>
              <a:rPr lang="en-US" dirty="0"/>
              <a:t> </a:t>
            </a:r>
            <a:r>
              <a:rPr lang="en-US" dirty="0" err="1"/>
              <a:t>toelichten</a:t>
            </a:r>
            <a:r>
              <a:rPr lang="en-US" dirty="0"/>
              <a:t> in </a:t>
            </a:r>
            <a:r>
              <a:rPr lang="en-US" dirty="0" err="1"/>
              <a:t>verband</a:t>
            </a:r>
            <a:r>
              <a:rPr lang="en-US" dirty="0"/>
              <a:t> met de </a:t>
            </a:r>
            <a:r>
              <a:rPr lang="en-US" dirty="0" err="1"/>
              <a:t>hoeveelheid</a:t>
            </a:r>
            <a:r>
              <a:rPr lang="en-US" dirty="0"/>
              <a:t> tips.</a:t>
            </a:r>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2275278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6</a:t>
            </a:fld>
            <a:endParaRPr lang="en-US"/>
          </a:p>
        </p:txBody>
      </p:sp>
    </p:spTree>
    <p:extLst>
      <p:ext uri="{BB962C8B-B14F-4D97-AF65-F5344CB8AC3E}">
        <p14:creationId xmlns:p14="http://schemas.microsoft.com/office/powerpoint/2010/main" val="2844212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nl-NL" dirty="0">
              <a:solidFill>
                <a:srgbClr val="444444"/>
              </a:solidFill>
            </a:endParaRPr>
          </a:p>
          <a:p>
            <a:pPr marL="171450" indent="-171450">
              <a:buFont typeface="Arial,Sans-Serif"/>
              <a:buChar char="•"/>
            </a:pPr>
            <a:r>
              <a:rPr lang="nl-NL" dirty="0"/>
              <a:t>De studenten werken in drietallen ieder een moment uit en koppelen dit daarna aan elkaar terug binnen het groepje.</a:t>
            </a:r>
            <a:endParaRPr lang="en-US"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Als jij deze leerling eens zou mogen observeren tijdens deze verschillende momenten (klassikale instructie, zelfstandig werken, overgangsmomenten), waar zou je dan op letten? </a:t>
            </a:r>
            <a:endParaRPr lang="nl-NL" dirty="0">
              <a:ea typeface="Calibri"/>
              <a:cs typeface="Calibri"/>
            </a:endParaRPr>
          </a:p>
          <a:p>
            <a:pPr marL="628650" lvl="1" indent="-171450" algn="just">
              <a:buFont typeface="Courier New"/>
              <a:buChar char="○"/>
            </a:pPr>
            <a:r>
              <a:rPr lang="nl-NL" b="1" i="1" dirty="0"/>
              <a:t>Klassikale instructie: </a:t>
            </a:r>
            <a:endParaRPr lang="nl-NL"/>
          </a:p>
          <a:p>
            <a:pPr marL="1085850" lvl="2" indent="-171450" algn="just">
              <a:buFont typeface="Wingdings"/>
              <a:buChar char="▪"/>
            </a:pPr>
            <a:r>
              <a:rPr lang="nl-NL" i="1" dirty="0"/>
              <a:t>Hoe </a:t>
            </a:r>
            <a:r>
              <a:rPr lang="nl-NL" i="1" dirty="0" err="1"/>
              <a:t>Bilal</a:t>
            </a:r>
            <a:r>
              <a:rPr lang="nl-NL" i="1" dirty="0"/>
              <a:t> reageert op verbale instructies bij de verschillende vakgebieden?</a:t>
            </a:r>
            <a:endParaRPr lang="nl-NL"/>
          </a:p>
          <a:p>
            <a:pPr marL="1085850" lvl="2" indent="-171450" algn="just">
              <a:buFont typeface="Wingdings"/>
              <a:buChar char="▪"/>
            </a:pPr>
            <a:r>
              <a:rPr lang="nl-NL" i="1" dirty="0"/>
              <a:t>Hoe reageert </a:t>
            </a:r>
            <a:r>
              <a:rPr lang="nl-NL" i="1" dirty="0" err="1"/>
              <a:t>Bilal</a:t>
            </a:r>
            <a:r>
              <a:rPr lang="nl-NL" i="1" dirty="0"/>
              <a:t> op verbale instructies van talige opdrachten, die visueel ondersteund worden?</a:t>
            </a:r>
            <a:endParaRPr lang="nl-NL"/>
          </a:p>
          <a:p>
            <a:pPr marL="1085850" lvl="2" indent="-171450" algn="just">
              <a:buFont typeface="Wingdings"/>
              <a:buChar char="▪"/>
            </a:pPr>
            <a:r>
              <a:rPr lang="nl-NL" i="1" dirty="0"/>
              <a:t>Heeft hij moeite met het volgen van de instructies? Hoe reageert hij wanneer anderen vragen stellen of antwoorden geven?</a:t>
            </a:r>
            <a:endParaRPr lang="nl-NL"/>
          </a:p>
          <a:p>
            <a:pPr marL="1085850" lvl="2" indent="-171450" algn="just">
              <a:buFont typeface="Wingdings"/>
              <a:buChar char="▪"/>
            </a:pPr>
            <a:r>
              <a:rPr lang="nl-NL" i="1" dirty="0"/>
              <a:t>Zijn interacties met de leerkracht en klasgenoten.</a:t>
            </a:r>
            <a:endParaRPr lang="nl-NL"/>
          </a:p>
          <a:p>
            <a:pPr marL="628650" lvl="1" indent="-171450" algn="just">
              <a:buFont typeface="Courier New"/>
              <a:buChar char="○"/>
            </a:pPr>
            <a:r>
              <a:rPr lang="nl-NL" b="1" i="1" dirty="0"/>
              <a:t>Zelfstandig werken:</a:t>
            </a:r>
            <a:endParaRPr lang="nl-NL"/>
          </a:p>
          <a:p>
            <a:pPr marL="1085850" lvl="2" indent="-171450" algn="just">
              <a:buFont typeface="Wingdings"/>
              <a:buChar char="▪"/>
            </a:pPr>
            <a:r>
              <a:rPr lang="nl-NL" i="1" dirty="0"/>
              <a:t>Zijn mate van taakgerichtheid bij duidelijke, gestructureerde en eventueel visueel ondersteunde opdrachten.</a:t>
            </a:r>
            <a:endParaRPr lang="nl-NL"/>
          </a:p>
          <a:p>
            <a:pPr marL="1085850" lvl="2" indent="-171450" algn="just">
              <a:buFont typeface="Wingdings"/>
              <a:buChar char="▪"/>
            </a:pPr>
            <a:r>
              <a:rPr lang="nl-NL" i="1" dirty="0"/>
              <a:t>Hoeveel hulp of begeleiding heeft hij nodig om te starten of te blijven werken?</a:t>
            </a:r>
            <a:endParaRPr lang="nl-NL"/>
          </a:p>
          <a:p>
            <a:pPr marL="628650" lvl="1" indent="-171450" algn="just">
              <a:buFont typeface="Courier New"/>
              <a:buChar char="○"/>
            </a:pPr>
            <a:r>
              <a:rPr lang="nl-NL" b="1" i="1" dirty="0"/>
              <a:t>Overgangsmomenten:</a:t>
            </a:r>
            <a:endParaRPr lang="nl-NL"/>
          </a:p>
          <a:p>
            <a:pPr marL="1085850" lvl="2" indent="-171450" algn="just">
              <a:buFont typeface="Wingdings"/>
              <a:buChar char="▪"/>
            </a:pPr>
            <a:r>
              <a:rPr lang="nl-NL" i="1" dirty="0"/>
              <a:t>Hoe is de interactie tussen </a:t>
            </a:r>
            <a:r>
              <a:rPr lang="nl-NL" i="1" dirty="0" err="1"/>
              <a:t>Bilal</a:t>
            </a:r>
            <a:r>
              <a:rPr lang="nl-NL" i="1" dirty="0"/>
              <a:t> en zijn klasgenoten tijdens overgangsmomenten?</a:t>
            </a:r>
            <a:endParaRPr lang="nl-NL"/>
          </a:p>
          <a:p>
            <a:pPr marL="1085850" lvl="2" indent="-171450" algn="just">
              <a:buFont typeface="Wingdings"/>
              <a:buChar char="▪"/>
            </a:pPr>
            <a:r>
              <a:rPr lang="nl-NL" i="1" dirty="0"/>
              <a:t>Laat hij dan duidelijke signalen van spanning laat zien (zoals stil worden of vermijdend gedrag)?</a:t>
            </a:r>
            <a:endParaRPr lang="nl-NL" dirty="0"/>
          </a:p>
          <a:p>
            <a:pPr marL="1085850" lvl="2" indent="-171450" algn="just">
              <a:buFont typeface="Wingdings"/>
              <a:buChar char="▪"/>
            </a:pPr>
            <a:r>
              <a:rPr lang="nl-NL" i="1" dirty="0"/>
              <a:t>Hoe beïnvloedt de klasdynamiek zijn gedrag?</a:t>
            </a:r>
            <a:endParaRPr lang="nl-NL" dirty="0"/>
          </a:p>
          <a:p>
            <a:pPr marL="171450" indent="-171450" algn="just">
              <a:buFont typeface="Aptos"/>
              <a:buChar char="•"/>
            </a:pPr>
            <a:r>
              <a:rPr lang="nl-NL" dirty="0"/>
              <a:t>Hoe zou je tijdens de verschillende momenten (klassikale instructie, zelfstandig werken, overgangsmomenten) nog meer rekening kunnen houden met </a:t>
            </a:r>
            <a:r>
              <a:rPr lang="nl-NL" dirty="0" err="1"/>
              <a:t>Bilal</a:t>
            </a:r>
            <a:r>
              <a:rPr lang="nl-NL" dirty="0"/>
              <a:t> zijn onderwijsbehoefte? </a:t>
            </a:r>
            <a:endParaRPr lang="nl-NL" dirty="0">
              <a:ea typeface="Calibri"/>
              <a:cs typeface="Calibri"/>
            </a:endParaRPr>
          </a:p>
          <a:p>
            <a:pPr marL="628650" lvl="1" indent="-171450" algn="just">
              <a:buFont typeface="Courier New"/>
              <a:buChar char="○"/>
            </a:pPr>
            <a:r>
              <a:rPr lang="nl-NL" b="1" i="1" dirty="0"/>
              <a:t>Klassikale instructie:</a:t>
            </a:r>
            <a:endParaRPr lang="nl-NL" dirty="0"/>
          </a:p>
          <a:p>
            <a:pPr marL="1085850" lvl="2" indent="-171450" algn="just">
              <a:buFont typeface="Wingdings"/>
              <a:buChar char="▪"/>
            </a:pPr>
            <a:r>
              <a:rPr lang="nl-NL" b="1" i="1" dirty="0"/>
              <a:t>Differentiatie:</a:t>
            </a:r>
            <a:r>
              <a:rPr lang="nl-NL" i="1" dirty="0"/>
              <a:t> Geef </a:t>
            </a:r>
            <a:r>
              <a:rPr lang="nl-NL" i="1" dirty="0" err="1"/>
              <a:t>Bilal</a:t>
            </a:r>
            <a:r>
              <a:rPr lang="nl-NL" i="1" dirty="0"/>
              <a:t> extra visuele aanwijzingen tijdens een talige instructie. Dit kan hem helpen om de les beter te volgen. Bijvoorbeeld: het gebruik van pictogrammen, gebaren of het aanduiden van belangrijke punten op het bord.</a:t>
            </a:r>
            <a:endParaRPr lang="nl-NL" dirty="0"/>
          </a:p>
          <a:p>
            <a:pPr marL="1085850" lvl="2" indent="-171450" algn="just">
              <a:buFont typeface="Wingdings"/>
              <a:buChar char="▪"/>
            </a:pPr>
            <a:r>
              <a:rPr lang="nl-NL" b="1" i="1" dirty="0"/>
              <a:t>Kleine groepen of extra begeleiding:</a:t>
            </a:r>
            <a:r>
              <a:rPr lang="nl-NL" i="1" dirty="0"/>
              <a:t> Laat </a:t>
            </a:r>
            <a:r>
              <a:rPr lang="nl-NL" i="1" dirty="0" err="1"/>
              <a:t>Bilal</a:t>
            </a:r>
            <a:r>
              <a:rPr lang="nl-NL" i="1" dirty="0"/>
              <a:t> af en toe in een kleinere groep werken waar hij meer gerichte aandacht en talige oefening krijgt ter ondersteuning van zijn taalachterstand.</a:t>
            </a:r>
            <a:endParaRPr lang="nl-NL" dirty="0"/>
          </a:p>
          <a:p>
            <a:pPr marL="628650" lvl="1" indent="-171450" algn="just">
              <a:buFont typeface="Courier New"/>
              <a:buChar char="○"/>
            </a:pPr>
            <a:r>
              <a:rPr lang="nl-NL" b="1" i="1" dirty="0"/>
              <a:t>Zelfstandig werken:</a:t>
            </a:r>
            <a:endParaRPr lang="nl-NL" dirty="0"/>
          </a:p>
          <a:p>
            <a:pPr marL="1085850" lvl="2" indent="-171450" algn="just">
              <a:buFont typeface="Wingdings"/>
              <a:buChar char="▪"/>
            </a:pPr>
            <a:r>
              <a:rPr lang="nl-NL" b="1" i="1" dirty="0"/>
              <a:t>Visuele of fysieke ondersteuning:</a:t>
            </a:r>
            <a:r>
              <a:rPr lang="nl-NL" i="1" dirty="0"/>
              <a:t> Zoals het gebruik van pictogrammen om te helpen bij het begrijpen van de opdrachten.</a:t>
            </a:r>
            <a:endParaRPr lang="nl-NL" dirty="0"/>
          </a:p>
          <a:p>
            <a:pPr marL="1085850" lvl="2" indent="-171450" algn="just">
              <a:buFont typeface="Wingdings"/>
              <a:buChar char="▪"/>
            </a:pPr>
            <a:r>
              <a:rPr lang="nl-NL" b="1" i="1" dirty="0"/>
              <a:t>Maatjessysteem:</a:t>
            </a:r>
            <a:r>
              <a:rPr lang="nl-NL" dirty="0"/>
              <a:t> </a:t>
            </a:r>
            <a:r>
              <a:rPr lang="nl-NL" i="1" dirty="0"/>
              <a:t>Laat </a:t>
            </a:r>
            <a:r>
              <a:rPr lang="nl-NL" i="1" dirty="0" err="1"/>
              <a:t>Bilal</a:t>
            </a:r>
            <a:r>
              <a:rPr lang="nl-NL" i="1" dirty="0"/>
              <a:t> bij talige opdrachten samenwerken met een vast maatje, bij wie hij zich veilig voelt en die talig sterker is zodat die hem waar nodig kan ondersteunen.   </a:t>
            </a:r>
            <a:endParaRPr lang="nl-NL" dirty="0"/>
          </a:p>
          <a:p>
            <a:pPr marL="628650" lvl="1" indent="-171450" algn="just">
              <a:buFont typeface="Courier New"/>
              <a:buChar char="○"/>
            </a:pPr>
            <a:r>
              <a:rPr lang="nl-NL" b="1" i="1" dirty="0"/>
              <a:t>Overgangsmomenten:</a:t>
            </a:r>
            <a:endParaRPr lang="nl-NL" dirty="0"/>
          </a:p>
          <a:p>
            <a:pPr marL="1085850" lvl="2" indent="-171450" algn="just">
              <a:buFont typeface="Wingdings"/>
              <a:buChar char="▪"/>
            </a:pPr>
            <a:r>
              <a:rPr lang="nl-NL" i="1" dirty="0"/>
              <a:t>Zorg voor een duidelijke routine tijdens overgangsmomenten, zodat </a:t>
            </a:r>
            <a:r>
              <a:rPr lang="nl-NL" i="1" dirty="0" err="1"/>
              <a:t>Bilal</a:t>
            </a:r>
            <a:r>
              <a:rPr lang="nl-NL" i="1" dirty="0"/>
              <a:t> weet wat hij kan verwachten. </a:t>
            </a:r>
            <a:endParaRPr lang="nl-NL" dirty="0"/>
          </a:p>
          <a:p>
            <a:pPr marL="1085850" lvl="2" indent="-171450" algn="just">
              <a:buFont typeface="Wingdings"/>
              <a:buChar char="▪"/>
            </a:pPr>
            <a:r>
              <a:rPr lang="nl-NL" i="1" dirty="0"/>
              <a:t>Maak eventueel duidelijke afspraken met </a:t>
            </a:r>
            <a:r>
              <a:rPr lang="nl-NL" i="1" dirty="0" err="1"/>
              <a:t>Bilal</a:t>
            </a:r>
            <a:r>
              <a:rPr lang="nl-NL" i="1" dirty="0"/>
              <a:t> persoonlijk over welke verwachtingen de leerkracht heeft van hem tijdens deze momenten.</a:t>
            </a:r>
            <a:endParaRPr lang="nl-NL" dirty="0"/>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7</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Mogelijke</a:t>
            </a:r>
            <a:r>
              <a:rPr lang="en-US" dirty="0"/>
              <a:t> </a:t>
            </a:r>
            <a:r>
              <a:rPr lang="en-US" dirty="0" err="1"/>
              <a:t>werkvormen</a:t>
            </a:r>
            <a:r>
              <a:rPr lang="en-US" dirty="0"/>
              <a:t>:</a:t>
            </a:r>
            <a:endParaRPr lang="en-US">
              <a:solidFill>
                <a:srgbClr val="444444"/>
              </a:solidFill>
            </a:endParaRPr>
          </a:p>
          <a:p>
            <a:r>
              <a:rPr lang="en-US" dirty="0" err="1"/>
              <a:t>Schaalwandelen</a:t>
            </a:r>
            <a:r>
              <a:rPr lang="en-US" dirty="0"/>
              <a:t>: in het </a:t>
            </a:r>
            <a:r>
              <a:rPr lang="en-US" dirty="0" err="1"/>
              <a:t>lokaal</a:t>
            </a:r>
            <a:r>
              <a:rPr lang="en-US" dirty="0"/>
              <a:t> links is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a:t>
            </a:r>
            <a:r>
              <a:rPr lang="en-US" dirty="0" err="1"/>
              <a:t>waar</a:t>
            </a:r>
            <a:r>
              <a:rPr lang="en-US" dirty="0"/>
              <a:t> </a:t>
            </a:r>
            <a:r>
              <a:rPr lang="en-US" dirty="0" err="1"/>
              <a:t>plaatst</a:t>
            </a:r>
            <a:r>
              <a:rPr lang="en-US" dirty="0"/>
              <a:t> de student </a:t>
            </a:r>
            <a:r>
              <a:rPr lang="en-US" dirty="0" err="1"/>
              <a:t>zichzelf</a:t>
            </a:r>
            <a:r>
              <a:rPr lang="en-US" dirty="0"/>
              <a:t>? Dit </a:t>
            </a:r>
            <a:r>
              <a:rPr lang="en-US" dirty="0" err="1"/>
              <a:t>vervolgens</a:t>
            </a:r>
            <a:r>
              <a:rPr lang="en-US" dirty="0"/>
              <a:t> </a:t>
            </a:r>
            <a:r>
              <a:rPr lang="en-US" dirty="0" err="1"/>
              <a:t>klassikaal</a:t>
            </a:r>
            <a:r>
              <a:rPr lang="en-US" dirty="0"/>
              <a:t> </a:t>
            </a:r>
            <a:r>
              <a:rPr lang="en-US" dirty="0" err="1"/>
              <a:t>bespreken</a:t>
            </a:r>
            <a:r>
              <a:rPr lang="en-US" dirty="0"/>
              <a:t>.</a:t>
            </a:r>
            <a:endParaRPr lang="en-US">
              <a:solidFill>
                <a:srgbClr val="444444"/>
              </a:solidFill>
            </a:endParaRPr>
          </a:p>
          <a:p>
            <a:r>
              <a:rPr lang="en-US" dirty="0"/>
              <a:t>Schaal op je hand: </a:t>
            </a:r>
            <a:r>
              <a:rPr lang="en-US" dirty="0" err="1"/>
              <a:t>Studenten</a:t>
            </a:r>
            <a:r>
              <a:rPr lang="en-US" dirty="0"/>
              <a:t> </a:t>
            </a:r>
            <a:r>
              <a:rPr lang="en-US" dirty="0" err="1"/>
              <a:t>denken</a:t>
            </a:r>
            <a:r>
              <a:rPr lang="en-US" dirty="0"/>
              <a:t> met de </a:t>
            </a:r>
            <a:r>
              <a:rPr lang="en-US" dirty="0" err="1"/>
              <a:t>ogen</a:t>
            </a:r>
            <a:r>
              <a:rPr lang="en-US" dirty="0"/>
              <a:t> </a:t>
            </a:r>
            <a:r>
              <a:rPr lang="en-US" dirty="0" err="1"/>
              <a:t>dicht</a:t>
            </a:r>
            <a:r>
              <a:rPr lang="en-US" dirty="0"/>
              <a:t> </a:t>
            </a:r>
            <a:r>
              <a:rPr lang="en-US" dirty="0" err="1"/>
              <a:t>na</a:t>
            </a:r>
            <a:r>
              <a:rPr lang="en-US" dirty="0"/>
              <a:t> hoe ze </a:t>
            </a:r>
            <a:r>
              <a:rPr lang="en-US" dirty="0" err="1"/>
              <a:t>zichzelf</a:t>
            </a:r>
            <a:r>
              <a:rPr lang="en-US" dirty="0"/>
              <a:t> </a:t>
            </a:r>
            <a:r>
              <a:rPr lang="en-US" dirty="0" err="1"/>
              <a:t>inschalen</a:t>
            </a:r>
            <a:r>
              <a:rPr lang="en-US" dirty="0"/>
              <a:t> </a:t>
            </a:r>
            <a:r>
              <a:rPr lang="en-US" dirty="0" err="1"/>
              <a:t>en</a:t>
            </a:r>
            <a:r>
              <a:rPr lang="en-US" dirty="0"/>
              <a:t> laten </a:t>
            </a:r>
            <a:r>
              <a:rPr lang="en-US" dirty="0" err="1"/>
              <a:t>dit</a:t>
            </a:r>
            <a:r>
              <a:rPr lang="en-US" dirty="0"/>
              <a:t> </a:t>
            </a:r>
            <a:r>
              <a:rPr lang="en-US" dirty="0" err="1"/>
              <a:t>zien</a:t>
            </a:r>
            <a:r>
              <a:rPr lang="en-US" dirty="0"/>
              <a:t> met het </a:t>
            </a:r>
            <a:r>
              <a:rPr lang="en-US" dirty="0" err="1"/>
              <a:t>aantal</a:t>
            </a:r>
            <a:r>
              <a:rPr lang="en-US" dirty="0"/>
              <a:t> </a:t>
            </a:r>
            <a:r>
              <a:rPr lang="en-US" dirty="0" err="1"/>
              <a:t>vingers</a:t>
            </a:r>
            <a:r>
              <a:rPr lang="en-US" dirty="0"/>
              <a:t>: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Dit </a:t>
            </a:r>
            <a:r>
              <a:rPr lang="en-US" dirty="0" err="1"/>
              <a:t>vervolgens</a:t>
            </a:r>
            <a:r>
              <a:rPr lang="en-US" dirty="0"/>
              <a:t> </a:t>
            </a:r>
            <a:r>
              <a:rPr lang="en-US" dirty="0" err="1"/>
              <a:t>klassikaal</a:t>
            </a:r>
            <a:r>
              <a:rPr lang="en-US" dirty="0"/>
              <a:t> </a:t>
            </a:r>
            <a:r>
              <a:rPr lang="en-US" dirty="0" err="1"/>
              <a:t>bespreken</a:t>
            </a:r>
            <a:r>
              <a:rPr lang="en-US" dirty="0"/>
              <a:t>.</a:t>
            </a:r>
          </a:p>
        </p:txBody>
      </p:sp>
      <p:sp>
        <p:nvSpPr>
          <p:cNvPr id="4" name="Slide Number Placeholder 3"/>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9341619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kern="1200" dirty="0">
                <a:solidFill>
                  <a:schemeClr val="tx1"/>
                </a:solidFill>
                <a:effectLst/>
              </a:rPr>
              <a:t> en </a:t>
            </a:r>
            <a:r>
              <a:rPr lang="nl-NL" dirty="0"/>
              <a:t>hieronder:</a:t>
            </a:r>
            <a:endParaRPr lang="nl-NL" dirty="0">
              <a:ea typeface="Calibri"/>
              <a:cs typeface="Calibri"/>
            </a:endParaRPr>
          </a:p>
          <a:p>
            <a:pPr marL="171450" indent="-171450" algn="just">
              <a:buFont typeface="Aptos"/>
              <a:buChar char="•"/>
            </a:pPr>
            <a:r>
              <a:rPr lang="nl-NL" b="1" dirty="0"/>
              <a:t>Hoog gevoel van Teacher </a:t>
            </a:r>
            <a:r>
              <a:rPr lang="nl-NL" b="1" dirty="0" err="1"/>
              <a:t>Self-Efficacy</a:t>
            </a:r>
            <a:r>
              <a:rPr lang="nl-NL" b="1" dirty="0"/>
              <a:t> in het geven van persoonlijke aandacht:</a:t>
            </a:r>
            <a:r>
              <a:rPr lang="nl-NL" dirty="0"/>
              <a:t> Femke geeft aan een hoog gevoel van Teacher </a:t>
            </a:r>
            <a:r>
              <a:rPr lang="nl-NL" dirty="0" err="1"/>
              <a:t>Self-Efficacy</a:t>
            </a:r>
            <a:r>
              <a:rPr lang="nl-NL" dirty="0"/>
              <a:t> te ervaren bij het laten merken dat </a:t>
            </a:r>
            <a:r>
              <a:rPr lang="nl-NL" dirty="0" err="1"/>
              <a:t>Bilal</a:t>
            </a:r>
            <a:r>
              <a:rPr lang="nl-NL" dirty="0"/>
              <a:t> gezien wordt, dit draagt bij aan een positieve leerkracht-</a:t>
            </a:r>
            <a:r>
              <a:rPr lang="nl-NL" dirty="0" err="1"/>
              <a:t>leerlingrelatie</a:t>
            </a:r>
            <a:r>
              <a:rPr lang="nl-NL" dirty="0"/>
              <a:t>. Een positieve leerkracht-</a:t>
            </a:r>
            <a:r>
              <a:rPr lang="nl-NL" dirty="0" err="1"/>
              <a:t>leerlingrelatie</a:t>
            </a:r>
            <a:r>
              <a:rPr lang="nl-NL" dirty="0"/>
              <a:t> is belangrijk voor het sociaal en cognitief functioneren van een leerling, maar ook voor het welbevinden van de leerkracht. Maak gebruik van het Nationaal Regieorgaan Onderwijsonderzoek (NRO) rapport ‘Leidraad Leerkracht-</a:t>
            </a:r>
            <a:r>
              <a:rPr lang="nl-NL" dirty="0" err="1"/>
              <a:t>leerlingrelaties</a:t>
            </a:r>
            <a:r>
              <a:rPr lang="nl-NL" dirty="0"/>
              <a:t> in het primair onderwijs’ (2025): Op welke manieren kun je als leerkracht daarnaast nog investeren in een betere relatie met leerlingen, wat bijdraagt aan het verhogen van Teacher </a:t>
            </a:r>
            <a:r>
              <a:rPr lang="nl-NL" dirty="0" err="1"/>
              <a:t>Self-Efficacy</a:t>
            </a:r>
            <a:r>
              <a:rPr lang="nl-NL" dirty="0"/>
              <a:t>?</a:t>
            </a:r>
            <a:endParaRPr lang="nl-NL" dirty="0">
              <a:ea typeface="Calibri"/>
              <a:cs typeface="Calibri"/>
            </a:endParaRPr>
          </a:p>
          <a:p>
            <a:pPr marL="628650" lvl="1" indent="-171450" algn="just">
              <a:buFont typeface="Courier New"/>
              <a:buChar char="○"/>
            </a:pPr>
            <a:r>
              <a:rPr lang="nl-NL" i="1" dirty="0"/>
              <a:t>Volgens het rapport van het NRO kan de leerkracht een positieve leerkracht-</a:t>
            </a:r>
            <a:r>
              <a:rPr lang="nl-NL" i="1" dirty="0" err="1"/>
              <a:t>leerlingrelatie</a:t>
            </a:r>
            <a:r>
              <a:rPr lang="nl-NL" i="1" dirty="0"/>
              <a:t> stimuleren door:</a:t>
            </a:r>
            <a:endParaRPr lang="nl-NL"/>
          </a:p>
          <a:p>
            <a:pPr marL="1085850" lvl="2" indent="-171450" algn="just">
              <a:buFont typeface="Wingdings"/>
              <a:buChar char="▪"/>
            </a:pPr>
            <a:r>
              <a:rPr lang="nl-NL" b="1" i="1" dirty="0"/>
              <a:t>Voor een persoonlijke band met alle leerlingen te zorgen:</a:t>
            </a:r>
            <a:endParaRPr lang="nl-NL"/>
          </a:p>
          <a:p>
            <a:pPr marL="1543050" lvl="3" indent="-171450" algn="just">
              <a:buFont typeface="Symbol"/>
              <a:buChar char="•"/>
            </a:pPr>
            <a:r>
              <a:rPr lang="nl-NL" i="1" dirty="0"/>
              <a:t>Leer alle leerlingen zo snel mogelijk kennen</a:t>
            </a:r>
            <a:endParaRPr lang="nl-NL"/>
          </a:p>
          <a:p>
            <a:pPr marL="1543050" lvl="3" indent="-171450" algn="just">
              <a:buFont typeface="Symbol"/>
              <a:buChar char="•"/>
            </a:pPr>
            <a:r>
              <a:rPr lang="nl-NL" i="1" dirty="0"/>
              <a:t>Toon oprechte interesse in elke leerling</a:t>
            </a:r>
            <a:endParaRPr lang="nl-NL"/>
          </a:p>
          <a:p>
            <a:pPr marL="1543050" lvl="3" indent="-171450" algn="just">
              <a:buFont typeface="Symbol"/>
              <a:buChar char="•"/>
            </a:pPr>
            <a:r>
              <a:rPr lang="nl-NL" i="1" dirty="0"/>
              <a:t>Maak tijd voor 1-op-1 contact</a:t>
            </a:r>
            <a:endParaRPr lang="nl-NL"/>
          </a:p>
          <a:p>
            <a:pPr marL="1543050" lvl="3" indent="-171450" algn="just">
              <a:buFont typeface="Symbol"/>
              <a:buChar char="•"/>
            </a:pPr>
            <a:r>
              <a:rPr lang="nl-NL" i="1" dirty="0"/>
              <a:t>Maak ook buiten het lokaal positief contact met leerlingen</a:t>
            </a:r>
            <a:endParaRPr lang="nl-NL"/>
          </a:p>
          <a:p>
            <a:pPr marL="1543050" lvl="3" indent="-171450" algn="just">
              <a:buFont typeface="Symbol"/>
              <a:buChar char="•"/>
            </a:pPr>
            <a:r>
              <a:rPr lang="nl-NL" i="1" dirty="0"/>
              <a:t>Maak contact met de ouders/verzorgers van leerlingen</a:t>
            </a:r>
            <a:endParaRPr lang="nl-NL"/>
          </a:p>
          <a:p>
            <a:pPr marL="1085850" lvl="2" indent="-171450" algn="just">
              <a:buFont typeface="Wingdings"/>
              <a:buChar char="▪"/>
            </a:pPr>
            <a:r>
              <a:rPr lang="nl-NL" b="1" i="1" dirty="0"/>
              <a:t>Kansen te creëren voor positieve gedragingen en interacties:</a:t>
            </a:r>
            <a:endParaRPr lang="nl-NL"/>
          </a:p>
          <a:p>
            <a:pPr marL="1543050" lvl="3" indent="-171450" algn="just">
              <a:buFont typeface="Symbol"/>
              <a:buChar char="•"/>
            </a:pPr>
            <a:r>
              <a:rPr lang="nl-NL" i="1" dirty="0"/>
              <a:t>Bekrachtig positief gedrag</a:t>
            </a:r>
            <a:endParaRPr lang="nl-NL"/>
          </a:p>
          <a:p>
            <a:pPr marL="1543050" lvl="3" indent="-171450" algn="just">
              <a:buFont typeface="Symbol"/>
              <a:buChar char="•"/>
            </a:pPr>
            <a:r>
              <a:rPr lang="nl-NL" i="1" dirty="0"/>
              <a:t>Creëer situaties waarin je positief gedrag kunt bekrachtigen</a:t>
            </a:r>
            <a:endParaRPr lang="nl-NL"/>
          </a:p>
          <a:p>
            <a:pPr marL="1543050" lvl="3" indent="-171450" algn="just">
              <a:buFont typeface="Symbol"/>
              <a:buChar char="•"/>
            </a:pPr>
            <a:r>
              <a:rPr lang="nl-NL" i="1" dirty="0"/>
              <a:t> Maak ruimte voor </a:t>
            </a:r>
            <a:r>
              <a:rPr lang="nl-NL" i="1" dirty="0" err="1"/>
              <a:t>kindgeleide</a:t>
            </a:r>
            <a:r>
              <a:rPr lang="nl-NL" i="1" dirty="0"/>
              <a:t> activiteiten</a:t>
            </a:r>
            <a:endParaRPr lang="nl-NL"/>
          </a:p>
          <a:p>
            <a:pPr marL="1543050" lvl="3" indent="-171450" algn="just">
              <a:buFont typeface="Symbol"/>
              <a:buChar char="•"/>
            </a:pPr>
            <a:r>
              <a:rPr lang="nl-NL" i="1" dirty="0"/>
              <a:t>Wees je bewust van je voorbeeldfunctie en ga respectvol om met leerlingen</a:t>
            </a:r>
            <a:endParaRPr lang="nl-NL"/>
          </a:p>
          <a:p>
            <a:pPr marL="1543050" lvl="3" indent="-171450" algn="just">
              <a:buFont typeface="Symbol"/>
              <a:buChar char="•"/>
            </a:pPr>
            <a:r>
              <a:rPr lang="nl-NL" i="1" dirty="0"/>
              <a:t>Stimuleer relaties tussen leerlingen onderling</a:t>
            </a:r>
            <a:endParaRPr lang="nl-NL"/>
          </a:p>
          <a:p>
            <a:pPr marL="1085850" lvl="2" indent="-171450" algn="just">
              <a:buFont typeface="Wingdings"/>
              <a:buChar char="▪"/>
            </a:pPr>
            <a:r>
              <a:rPr lang="nl-NL" b="1" i="1" dirty="0"/>
              <a:t>Autonomie te ondersteunen en structuur te bieden</a:t>
            </a:r>
            <a:endParaRPr lang="nl-NL"/>
          </a:p>
          <a:p>
            <a:pPr marL="628650" lvl="1" indent="-171450" algn="just">
              <a:buFont typeface="Courier New"/>
              <a:buChar char="○"/>
            </a:pPr>
            <a:r>
              <a:rPr lang="nl-NL" i="1" dirty="0"/>
              <a:t>Om </a:t>
            </a:r>
            <a:r>
              <a:rPr lang="nl-NL" i="1" dirty="0" err="1"/>
              <a:t>negativiteit</a:t>
            </a:r>
            <a:r>
              <a:rPr lang="nl-NL" i="1" dirty="0"/>
              <a:t> in de leerkracht-</a:t>
            </a:r>
            <a:r>
              <a:rPr lang="nl-NL" i="1" dirty="0" err="1"/>
              <a:t>leerlingrelatie</a:t>
            </a:r>
            <a:r>
              <a:rPr lang="nl-NL" i="1" dirty="0"/>
              <a:t> te beperken, beveelt het NRO de leerkracht aan om:</a:t>
            </a:r>
            <a:endParaRPr lang="nl-NL"/>
          </a:p>
          <a:p>
            <a:pPr marL="1085850" lvl="2" indent="-171450" algn="just">
              <a:buFont typeface="Wingdings"/>
              <a:buChar char="▪"/>
            </a:pPr>
            <a:r>
              <a:rPr lang="nl-NL" b="1" i="1" dirty="0"/>
              <a:t>Regelmatig te reflecteren op de relaties met individuele leerlingen:</a:t>
            </a:r>
            <a:endParaRPr lang="nl-NL"/>
          </a:p>
          <a:p>
            <a:pPr marL="1543050" lvl="3" indent="-171450" algn="just">
              <a:buFont typeface="Symbol"/>
              <a:buChar char="•"/>
            </a:pPr>
            <a:r>
              <a:rPr lang="nl-NL" i="1" dirty="0"/>
              <a:t>Reflecteer op je relatie met individuele leerlingen</a:t>
            </a:r>
            <a:endParaRPr lang="nl-NL" dirty="0"/>
          </a:p>
          <a:p>
            <a:pPr marL="1543050" lvl="3" indent="-171450" algn="just">
              <a:buFont typeface="Symbol"/>
              <a:buChar char="•"/>
            </a:pPr>
            <a:r>
              <a:rPr lang="nl-NL" i="1" dirty="0"/>
              <a:t>Reflecteer samen met collega’s op lastige situaties in de klas </a:t>
            </a:r>
            <a:endParaRPr lang="nl-NL" dirty="0"/>
          </a:p>
          <a:p>
            <a:pPr marL="1543050" lvl="3" indent="-171450" algn="just">
              <a:buFont typeface="Symbol"/>
              <a:buChar char="•"/>
            </a:pPr>
            <a:r>
              <a:rPr lang="nl-NL" i="1" dirty="0"/>
              <a:t>Verplaats je in het perspectief van de leerling</a:t>
            </a:r>
            <a:endParaRPr lang="nl-NL" dirty="0"/>
          </a:p>
          <a:p>
            <a:pPr marL="1085850" lvl="2" indent="-171450" algn="just">
              <a:buFont typeface="Wingdings"/>
              <a:buChar char="▪"/>
            </a:pPr>
            <a:r>
              <a:rPr lang="nl-NL" b="1" i="1" dirty="0"/>
              <a:t>Conflicten te voorkomen met leerlingen:</a:t>
            </a:r>
            <a:endParaRPr lang="nl-NL" dirty="0"/>
          </a:p>
          <a:p>
            <a:pPr marL="1543050" lvl="3" indent="-171450" algn="just">
              <a:buFont typeface="Symbol"/>
              <a:buChar char="•"/>
            </a:pPr>
            <a:r>
              <a:rPr lang="nl-NL" i="1" dirty="0"/>
              <a:t>Geef zelf het goede voorbeeld en wees je bewust van je verbale communicatie</a:t>
            </a:r>
            <a:endParaRPr lang="nl-NL" dirty="0"/>
          </a:p>
          <a:p>
            <a:pPr marL="1543050" lvl="3" indent="-171450" algn="just">
              <a:buFont typeface="Symbol"/>
              <a:buChar char="•"/>
            </a:pPr>
            <a:r>
              <a:rPr lang="nl-NL" i="1" dirty="0"/>
              <a:t>Let op je non-verbale communicatie</a:t>
            </a:r>
            <a:endParaRPr lang="nl-NL" dirty="0"/>
          </a:p>
          <a:p>
            <a:pPr marL="1543050" lvl="3" indent="-171450" algn="just">
              <a:buFont typeface="Symbol"/>
              <a:buChar char="•"/>
            </a:pPr>
            <a:r>
              <a:rPr lang="nl-NL" i="1" dirty="0"/>
              <a:t>Stuur het gedrag van leerlingen op een positieve manier bij</a:t>
            </a:r>
            <a:endParaRPr lang="nl-NL" dirty="0"/>
          </a:p>
          <a:p>
            <a:pPr marL="1543050" lvl="3" indent="-171450" algn="just">
              <a:buFont typeface="Symbol"/>
              <a:buChar char="•"/>
            </a:pPr>
            <a:r>
              <a:rPr lang="nl-NL" i="1" dirty="0"/>
              <a:t>Behandel leerlingen eerlijk</a:t>
            </a:r>
            <a:endParaRPr lang="nl-NL" dirty="0"/>
          </a:p>
          <a:p>
            <a:pPr marL="1543050" lvl="3" indent="-171450" algn="just">
              <a:buFont typeface="Symbol"/>
              <a:buChar char="•"/>
            </a:pPr>
            <a:r>
              <a:rPr lang="nl-NL" i="1" dirty="0"/>
              <a:t>Zorg voor heldere regels en soepele overgangen tussen lesactiviteiten</a:t>
            </a:r>
            <a:endParaRPr lang="nl-NL" dirty="0"/>
          </a:p>
          <a:p>
            <a:pPr marL="1085850" lvl="2" indent="-171450" algn="just">
              <a:buFont typeface="Wingdings"/>
              <a:buChar char="▪"/>
            </a:pPr>
            <a:r>
              <a:rPr lang="nl-NL" b="1" i="1" dirty="0"/>
              <a:t>Voor herstel te zorgen van de relatie:</a:t>
            </a:r>
            <a:endParaRPr lang="nl-NL" dirty="0"/>
          </a:p>
          <a:p>
            <a:pPr marL="1543050" lvl="3" indent="-171450" algn="just">
              <a:buFont typeface="Symbol"/>
              <a:buChar char="•"/>
            </a:pPr>
            <a:r>
              <a:rPr lang="nl-NL" i="1" dirty="0"/>
              <a:t>Help leerlingen om hun emoties te reguleren</a:t>
            </a:r>
            <a:endParaRPr lang="nl-NL" dirty="0"/>
          </a:p>
          <a:p>
            <a:pPr marL="1543050" lvl="3" indent="-171450" algn="just">
              <a:buFont typeface="Symbol"/>
              <a:buChar char="•"/>
            </a:pPr>
            <a:r>
              <a:rPr lang="nl-NL" i="1" dirty="0"/>
              <a:t>Compenseer een negatieve interactie met positieve interacties</a:t>
            </a:r>
            <a:endParaRPr lang="nl-NL" dirty="0"/>
          </a:p>
          <a:p>
            <a:pPr marL="1543050" lvl="3" indent="-171450" algn="just">
              <a:buFont typeface="Symbol"/>
              <a:buChar char="•"/>
            </a:pPr>
            <a:r>
              <a:rPr lang="nl-NL" i="1" dirty="0"/>
              <a:t>Voer een herstelgesprek met de leerling</a:t>
            </a:r>
            <a:endParaRPr lang="nl-NL" dirty="0"/>
          </a:p>
          <a:p>
            <a:pPr marL="1543050" lvl="3" indent="-171450" algn="just">
              <a:buFont typeface="Symbol"/>
              <a:buChar char="•"/>
            </a:pPr>
            <a:r>
              <a:rPr lang="nl-NL" i="1" dirty="0"/>
              <a:t>Maak de leerling mede-eigenaar van de oplossing</a:t>
            </a:r>
            <a:endParaRPr lang="nl-NL" dirty="0"/>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11388506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25-09-2025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25-09-2025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2.xml"/><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3.xml"/><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7.xml"/><Relationship Id="rId1" Type="http://schemas.openxmlformats.org/officeDocument/2006/relationships/slideLayout" Target="../slideLayouts/slideLayout7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4" name="Afbeelding 3">
            <a:extLst>
              <a:ext uri="{FF2B5EF4-FFF2-40B4-BE49-F238E27FC236}">
                <a16:creationId xmlns:a16="http://schemas.microsoft.com/office/drawing/2014/main" id="{2C21A64F-8A46-58AA-D818-B322829F6B1F}"/>
              </a:ext>
            </a:extLst>
          </p:cNvPr>
          <p:cNvPicPr>
            <a:picLocks noChangeAspect="1"/>
          </p:cNvPicPr>
          <p:nvPr/>
        </p:nvPicPr>
        <p:blipFill>
          <a:blip r:embed="rId3"/>
          <a:srcRect l="20112" r="29891" b="1"/>
          <a:stretch>
            <a:fillRect/>
          </a:stretch>
        </p:blipFill>
        <p:spPr>
          <a:xfrm>
            <a:off x="10058400"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a:t>Leerkrachten in het basisonderwijs delen hun ervaringen met het begeleiden van kwetsbare leerlingen</a:t>
            </a:r>
            <a:br>
              <a:rPr lang="en-US" sz="2600"/>
            </a:br>
            <a:endParaRPr lang="en-US" sz="2600"/>
          </a:p>
        </p:txBody>
      </p:sp>
      <p:sp>
        <p:nvSpPr>
          <p:cNvPr id="1057" name="Text Placeholder 4">
            <a:extLst>
              <a:ext uri="{FF2B5EF4-FFF2-40B4-BE49-F238E27FC236}">
                <a16:creationId xmlns:a16="http://schemas.microsoft.com/office/drawing/2014/main" id="{78708D78-A425-FC49-D525-4089512B6D97}"/>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59" name="Text Placeholder 6">
            <a:extLst>
              <a:ext uri="{FF2B5EF4-FFF2-40B4-BE49-F238E27FC236}">
                <a16:creationId xmlns:a16="http://schemas.microsoft.com/office/drawing/2014/main" id="{6CCB30A2-83EA-2FA1-93DD-BD1506CDD8A3}"/>
              </a:ext>
            </a:extLst>
          </p:cNvPr>
          <p:cNvSpPr>
            <a:spLocks noGrp="1"/>
          </p:cNvSpPr>
          <p:nvPr>
            <p:ph type="body" sz="quarter" idx="16"/>
          </p:nvPr>
        </p:nvSpPr>
        <p:spPr>
          <a:xfrm>
            <a:off x="8910131" y="1007863"/>
            <a:ext cx="10537" cy="432000"/>
          </a:xfrm>
        </p:spPr>
        <p:txBody>
          <a:bodyPr/>
          <a:lstStyle/>
          <a:p>
            <a:endParaRPr lang="en-US"/>
          </a:p>
        </p:txBody>
      </p:sp>
    </p:spTree>
    <p:extLst>
      <p:ext uri="{BB962C8B-B14F-4D97-AF65-F5344CB8AC3E}">
        <p14:creationId xmlns:p14="http://schemas.microsoft.com/office/powerpoint/2010/main" val="54176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a:t>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4000163" y="1461427"/>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Laag gevoel van Teacher </a:t>
            </a:r>
            <a:r>
              <a:rPr lang="nl-NL" sz="2400" b="1" dirty="0" err="1"/>
              <a:t>Self-Efficacy</a:t>
            </a:r>
            <a:r>
              <a:rPr lang="nl-NL" sz="2400" b="1" dirty="0"/>
              <a:t> in het inschatten/lezen van de leerling: </a:t>
            </a:r>
            <a:r>
              <a:rPr lang="nl-NL" sz="2400" dirty="0"/>
              <a:t>Femke geeft aan een laag gevoel van Teacher </a:t>
            </a:r>
            <a:r>
              <a:rPr lang="nl-NL" sz="2400" dirty="0" err="1"/>
              <a:t>Self-Efficacy</a:t>
            </a:r>
            <a:r>
              <a:rPr lang="nl-NL" sz="2400" dirty="0"/>
              <a:t> te ervaren met betrekking tot het kunnen ‘lezen’ van </a:t>
            </a:r>
            <a:r>
              <a:rPr lang="nl-NL" sz="2400" dirty="0" err="1"/>
              <a:t>Bilal</a:t>
            </a:r>
            <a:r>
              <a:rPr lang="nl-NL" sz="2400" dirty="0"/>
              <a:t>. Dit komt door de taalbarrière. </a:t>
            </a:r>
          </a:p>
          <a:p>
            <a:pPr marL="342900" indent="-342900">
              <a:lnSpc>
                <a:spcPct val="150000"/>
              </a:lnSpc>
              <a:buFont typeface="Arial" panose="020B0604020202020204" pitchFamily="34" charset="0"/>
              <a:buChar char="•"/>
            </a:pPr>
            <a:r>
              <a:rPr lang="nl-NL" sz="2400" dirty="0"/>
              <a:t>Zoek online naar tips bij de organisatie LOWAN hoe je een NT2-leerling </a:t>
            </a:r>
            <a:r>
              <a:rPr lang="nl-NL" sz="2400" b="1" dirty="0"/>
              <a:t>effectief kunt ondersteunen in de sociaal-emotionele ontwikkeling</a:t>
            </a:r>
            <a:r>
              <a:rPr lang="nl-NL" sz="2400" dirty="0"/>
              <a:t> en beantwoord op basis hiervan de volgende vraag: Wat zou jij in deze situatie hebben gedaan en waarom? Wat zou je als vervolgacties ingezet hebben om het probleem op te lossen? </a:t>
            </a:r>
            <a:endParaRPr lang="en-US" sz="2400" dirty="0"/>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9" name="Afbeelding 8" descr="Afbeelding met tekst, schermopname, Lettertype, document&#10;&#10;Door AI gegenereerde inhoud is mogelijk onjuist.">
            <a:extLst>
              <a:ext uri="{FF2B5EF4-FFF2-40B4-BE49-F238E27FC236}">
                <a16:creationId xmlns:a16="http://schemas.microsoft.com/office/drawing/2014/main" id="{40FB7DFB-0BBC-C003-0DCF-8CE3D71B3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797" y="3909626"/>
            <a:ext cx="12274428" cy="5709036"/>
          </a:xfrm>
          <a:prstGeom prst="rect">
            <a:avLst/>
          </a:prstGeom>
        </p:spPr>
      </p:pic>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Er zijn diverse versterkers die je kunt inzetten in het ondersteuningsproces van </a:t>
            </a:r>
            <a:r>
              <a:rPr lang="nl-NL" sz="2400" dirty="0" err="1"/>
              <a:t>Bilal</a:t>
            </a:r>
            <a:r>
              <a:rPr lang="nl-NL" sz="2400" dirty="0"/>
              <a:t>.​</a:t>
            </a:r>
          </a:p>
          <a:p>
            <a:pPr marL="342900" indent="-342900">
              <a:lnSpc>
                <a:spcPct val="150000"/>
              </a:lnSpc>
              <a:buFont typeface="Arial" panose="020B0604020202020204" pitchFamily="34" charset="0"/>
              <a:buChar char="•"/>
            </a:pPr>
            <a:endParaRPr lang="nl-NL" sz="2400" b="1" dirty="0"/>
          </a:p>
          <a:p>
            <a:pPr marL="342900" indent="-342900">
              <a:lnSpc>
                <a:spcPct val="150000"/>
              </a:lnSpc>
              <a:buFont typeface="Arial" panose="020B0604020202020204" pitchFamily="34" charset="0"/>
              <a:buChar char="•"/>
            </a:pPr>
            <a:r>
              <a:rPr lang="nl-NL" sz="2400" dirty="0"/>
              <a:t>Weet je welke versterkers er bij jou op school beschikbaar zijn?    ​</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Welke zou jij inzetten om je zelfverzekerder te voelen in het ondersteunen van deze leerling? (denk aan collega’s, experts of professionaliseringsmogelijkheden).</a:t>
            </a:r>
            <a:endParaRPr lang="en-US" sz="2400" dirty="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ijn, Parallel&#10;&#10;Door AI gegenereerde inhoud is mogelijk onjuist.">
            <a:extLst>
              <a:ext uri="{FF2B5EF4-FFF2-40B4-BE49-F238E27FC236}">
                <a16:creationId xmlns:a16="http://schemas.microsoft.com/office/drawing/2014/main" id="{ACFA423D-0126-D03D-0E39-60EB09BA27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778" y="2625724"/>
            <a:ext cx="13002466" cy="6823076"/>
          </a:xfrm>
          <a:prstGeom prst="rect">
            <a:avLst/>
          </a:prstGeom>
        </p:spPr>
      </p:pic>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0FFF5-B3CD-BD18-437F-B6712B4DC93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188FB8A-A201-3722-8AB1-08E872AAEE73}"/>
              </a:ext>
            </a:extLst>
          </p:cNvPr>
          <p:cNvSpPr>
            <a:spLocks noGrp="1"/>
          </p:cNvSpPr>
          <p:nvPr>
            <p:ph type="title"/>
          </p:nvPr>
        </p:nvSpPr>
        <p:spPr>
          <a:xfrm>
            <a:off x="2123360" y="1451904"/>
            <a:ext cx="11044000" cy="940459"/>
          </a:xfrm>
        </p:spPr>
        <p:txBody>
          <a:bodyPr/>
          <a:lstStyle/>
          <a:p>
            <a:r>
              <a:rPr lang="nl-NL" dirty="0"/>
              <a:t>4. Traumasensitief handelen (1)</a:t>
            </a:r>
            <a:endParaRPr lang="en-US" dirty="0"/>
          </a:p>
        </p:txBody>
      </p:sp>
      <p:sp>
        <p:nvSpPr>
          <p:cNvPr id="7" name="Tijdelijke aanduiding voor tekst 6">
            <a:extLst>
              <a:ext uri="{FF2B5EF4-FFF2-40B4-BE49-F238E27FC236}">
                <a16:creationId xmlns:a16="http://schemas.microsoft.com/office/drawing/2014/main" id="{8627D3AD-3E52-0BFB-05EC-F8F854DB8AB5}"/>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b="1" dirty="0"/>
              <a:t>Kennis over traumasensitief handelen: </a:t>
            </a:r>
            <a:r>
              <a:rPr lang="nl-NL" sz="2400" dirty="0"/>
              <a:t>Femke geeft aan nog meer te willen weten over traumasensitief handelen. </a:t>
            </a:r>
          </a:p>
          <a:p>
            <a:pPr marL="342900" indent="-342900">
              <a:lnSpc>
                <a:spcPct val="150000"/>
              </a:lnSpc>
              <a:buFont typeface="Arial" panose="020B0604020202020204" pitchFamily="34" charset="0"/>
              <a:buChar char="•"/>
            </a:pPr>
            <a:r>
              <a:rPr lang="nl-NL" sz="2400" dirty="0"/>
              <a:t>Wat is jouw huidige kennis hierover? Maak een overzicht in de vorm van een </a:t>
            </a:r>
            <a:r>
              <a:rPr lang="nl-NL" sz="2400" dirty="0" err="1"/>
              <a:t>woordweb</a:t>
            </a:r>
            <a:r>
              <a:rPr lang="nl-NL" sz="2400" dirty="0"/>
              <a:t> met begrippen, kernpunten en eventueel strategieën die je al kent rondom traumasensitief handelen. </a:t>
            </a:r>
          </a:p>
          <a:p>
            <a:pPr marL="342900" indent="-342900">
              <a:lnSpc>
                <a:spcPct val="150000"/>
              </a:lnSpc>
              <a:buFont typeface="Arial" panose="020B0604020202020204" pitchFamily="34" charset="0"/>
              <a:buChar char="•"/>
            </a:pPr>
            <a:endParaRPr lang="nl-NL" sz="2400" dirty="0"/>
          </a:p>
          <a:p>
            <a:pPr>
              <a:lnSpc>
                <a:spcPct val="150000"/>
              </a:lnSpc>
            </a:pPr>
            <a:r>
              <a:rPr lang="nl-NL" sz="2400" b="1" dirty="0"/>
              <a:t>Definities van traumasensitief handelen: </a:t>
            </a:r>
          </a:p>
          <a:p>
            <a:pPr marL="342900" indent="-342900">
              <a:lnSpc>
                <a:spcPct val="150000"/>
              </a:lnSpc>
              <a:buFont typeface="Arial" panose="020B0604020202020204" pitchFamily="34" charset="0"/>
              <a:buChar char="•"/>
            </a:pPr>
            <a:r>
              <a:rPr lang="nl-NL" sz="2400" dirty="0"/>
              <a:t>Zoek in relevante literatuur (boeken, artikelen, of betrouwbare websites) naar </a:t>
            </a:r>
            <a:r>
              <a:rPr lang="nl-NL" sz="2400" b="1" dirty="0"/>
              <a:t>definities van traumasensitief handelen</a:t>
            </a:r>
            <a:r>
              <a:rPr lang="nl-NL" sz="2400" dirty="0"/>
              <a:t>. Maak een overzicht van minimaal twee verschillende definities en vergelijk deze.</a:t>
            </a:r>
          </a:p>
          <a:p>
            <a:pPr marL="342900" indent="-342900">
              <a:lnSpc>
                <a:spcPct val="150000"/>
              </a:lnSpc>
              <a:buFont typeface="Arial" panose="020B0604020202020204" pitchFamily="34" charset="0"/>
              <a:buChar char="•"/>
            </a:pPr>
            <a:r>
              <a:rPr lang="nl-NL" sz="2400" dirty="0"/>
              <a:t>Beantwoord de volgende vragen:</a:t>
            </a:r>
          </a:p>
          <a:p>
            <a:pPr>
              <a:lnSpc>
                <a:spcPct val="150000"/>
              </a:lnSpc>
            </a:pPr>
            <a:r>
              <a:rPr lang="nl-NL" sz="2400" dirty="0"/>
              <a:t>- Wat zijn de overeenkomsten tussen de definities?</a:t>
            </a:r>
          </a:p>
          <a:p>
            <a:pPr marL="342900" indent="-342900">
              <a:lnSpc>
                <a:spcPct val="150000"/>
              </a:lnSpc>
              <a:buFont typeface="Arial" panose="020B0604020202020204" pitchFamily="34" charset="0"/>
              <a:buChar char="•"/>
            </a:pPr>
            <a:endParaRPr lang="nl-NL" sz="2400" dirty="0"/>
          </a:p>
        </p:txBody>
      </p:sp>
      <p:sp>
        <p:nvSpPr>
          <p:cNvPr id="5" name="Tijdelijke aanduiding voor dianummer 4">
            <a:extLst>
              <a:ext uri="{FF2B5EF4-FFF2-40B4-BE49-F238E27FC236}">
                <a16:creationId xmlns:a16="http://schemas.microsoft.com/office/drawing/2014/main" id="{8B0B2065-0520-7638-C8E9-DD40CD1D6B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12</a:t>
            </a:fld>
            <a:endParaRPr lang="en-US"/>
          </a:p>
        </p:txBody>
      </p:sp>
      <p:pic>
        <p:nvPicPr>
          <p:cNvPr id="9" name="Afbeelding 8" descr="Afbeelding met tekst, schermopname, Lettertype, nummer&#10;&#10;Door AI gegenereerde inhoud is mogelijk onjuist.">
            <a:extLst>
              <a:ext uri="{FF2B5EF4-FFF2-40B4-BE49-F238E27FC236}">
                <a16:creationId xmlns:a16="http://schemas.microsoft.com/office/drawing/2014/main" id="{A377B799-5039-61BD-2E40-D39AAF51C6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8136" y="2709426"/>
            <a:ext cx="10506223" cy="8409612"/>
          </a:xfrm>
          <a:prstGeom prst="rect">
            <a:avLst/>
          </a:prstGeom>
        </p:spPr>
      </p:pic>
    </p:spTree>
    <p:extLst>
      <p:ext uri="{BB962C8B-B14F-4D97-AF65-F5344CB8AC3E}">
        <p14:creationId xmlns:p14="http://schemas.microsoft.com/office/powerpoint/2010/main" val="25892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248E4-3CD2-A29A-FEA4-34E609291CC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6340B41-3F52-D35B-20F5-9A16BDDA2C86}"/>
              </a:ext>
            </a:extLst>
          </p:cNvPr>
          <p:cNvSpPr>
            <a:spLocks noGrp="1"/>
          </p:cNvSpPr>
          <p:nvPr>
            <p:ph type="title"/>
          </p:nvPr>
        </p:nvSpPr>
        <p:spPr>
          <a:xfrm>
            <a:off x="2123360" y="1451904"/>
            <a:ext cx="11074480" cy="940459"/>
          </a:xfrm>
        </p:spPr>
        <p:txBody>
          <a:bodyPr/>
          <a:lstStyle/>
          <a:p>
            <a:r>
              <a:rPr lang="nl-NL" dirty="0"/>
              <a:t>4. Traumasensitief handelen (2)</a:t>
            </a:r>
            <a:endParaRPr lang="en-US" dirty="0"/>
          </a:p>
        </p:txBody>
      </p:sp>
      <p:sp>
        <p:nvSpPr>
          <p:cNvPr id="7" name="Tijdelijke aanduiding voor tekst 6">
            <a:extLst>
              <a:ext uri="{FF2B5EF4-FFF2-40B4-BE49-F238E27FC236}">
                <a16:creationId xmlns:a16="http://schemas.microsoft.com/office/drawing/2014/main" id="{05AD69B1-6EA4-5BB0-0B79-F3392FC9C442}"/>
              </a:ext>
            </a:extLst>
          </p:cNvPr>
          <p:cNvSpPr>
            <a:spLocks noGrp="1"/>
          </p:cNvSpPr>
          <p:nvPr>
            <p:ph type="body" sz="quarter" idx="14"/>
          </p:nvPr>
        </p:nvSpPr>
        <p:spPr>
          <a:xfrm>
            <a:off x="13664883" y="0"/>
            <a:ext cx="6253797" cy="8157235"/>
          </a:xfrm>
        </p:spPr>
        <p:txBody>
          <a:bodyPr wrap="square" lIns="0" tIns="0" rIns="0" bIns="0" anchor="t">
            <a:noAutofit/>
          </a:bodyPr>
          <a:lstStyle/>
          <a:p>
            <a:pPr>
              <a:lnSpc>
                <a:spcPct val="150000"/>
              </a:lnSpc>
            </a:pPr>
            <a:r>
              <a:rPr lang="nl-NL" sz="2800" b="1" i="1" dirty="0"/>
              <a:t>Verdiepende opdrachten:​</a:t>
            </a:r>
            <a:endParaRPr lang="nl-NL" sz="2400" dirty="0"/>
          </a:p>
          <a:p>
            <a:pPr>
              <a:lnSpc>
                <a:spcPct val="150000"/>
              </a:lnSpc>
            </a:pPr>
            <a:endParaRPr lang="nl-NL" sz="2400" dirty="0"/>
          </a:p>
          <a:p>
            <a:pPr>
              <a:lnSpc>
                <a:spcPct val="150000"/>
              </a:lnSpc>
            </a:pPr>
            <a:r>
              <a:rPr lang="nl-NL" sz="2400" b="1" dirty="0"/>
              <a:t>Definities van traumasensitief handelen (vervolg): </a:t>
            </a:r>
          </a:p>
          <a:p>
            <a:pPr>
              <a:lnSpc>
                <a:spcPct val="150000"/>
              </a:lnSpc>
            </a:pPr>
            <a:r>
              <a:rPr lang="nl-NL" sz="2400" dirty="0"/>
              <a:t>- Waarin verschillen de definities van elkaar?</a:t>
            </a:r>
          </a:p>
          <a:p>
            <a:pPr>
              <a:lnSpc>
                <a:spcPct val="150000"/>
              </a:lnSpc>
            </a:pPr>
            <a:r>
              <a:rPr lang="nl-NL" sz="2400" dirty="0"/>
              <a:t>- Welke definitie spreekt jou het meest aan en waarom?</a:t>
            </a:r>
          </a:p>
          <a:p>
            <a:pPr marL="342900" indent="-342900">
              <a:lnSpc>
                <a:spcPct val="150000"/>
              </a:lnSpc>
              <a:buFontTx/>
              <a:buChar char="-"/>
            </a:pPr>
            <a:r>
              <a:rPr lang="nl-NL" sz="2400" dirty="0"/>
              <a:t>Presenteer jouw bevindingen in een kort verslag of een visueel </a:t>
            </a:r>
            <a:r>
              <a:rPr lang="nl-NL" sz="2400" dirty="0" err="1"/>
              <a:t>woordweb</a:t>
            </a:r>
            <a:r>
              <a:rPr lang="nl-NL" sz="2400" dirty="0"/>
              <a:t>. </a:t>
            </a:r>
          </a:p>
          <a:p>
            <a:pPr marL="342900" indent="-342900">
              <a:lnSpc>
                <a:spcPct val="150000"/>
              </a:lnSpc>
              <a:buFontTx/>
              <a:buChar char="-"/>
            </a:pPr>
            <a:endParaRPr lang="nl-NL" sz="2400" dirty="0"/>
          </a:p>
          <a:p>
            <a:pPr>
              <a:lnSpc>
                <a:spcPct val="150000"/>
              </a:lnSpc>
            </a:pPr>
            <a:r>
              <a:rPr lang="nl-NL" sz="2400" b="1" dirty="0"/>
              <a:t>Signalen van trauma: </a:t>
            </a:r>
            <a:r>
              <a:rPr lang="nl-NL" sz="2400" dirty="0"/>
              <a:t>Een trauma bij een leerling signaleren wordt door leerkrachten vaak als lastig ervaren. Verdiep je voor deze opdracht in de literatuur. </a:t>
            </a:r>
          </a:p>
          <a:p>
            <a:pPr marL="342900" indent="-342900">
              <a:lnSpc>
                <a:spcPct val="150000"/>
              </a:lnSpc>
              <a:buFont typeface="Arial" panose="020B0604020202020204" pitchFamily="34" charset="0"/>
              <a:buChar char="•"/>
            </a:pPr>
            <a:r>
              <a:rPr lang="nl-NL" sz="2400" dirty="0"/>
              <a:t>Welke </a:t>
            </a:r>
            <a:r>
              <a:rPr lang="nl-NL" sz="2400" b="1" dirty="0"/>
              <a:t>concrete signalen</a:t>
            </a:r>
            <a:r>
              <a:rPr lang="nl-NL" sz="2400" dirty="0"/>
              <a:t> kunnen wijzen op trauma bij een leerling? Maak een onderscheid tussen </a:t>
            </a:r>
            <a:r>
              <a:rPr lang="nl-NL" sz="2400" b="1" dirty="0"/>
              <a:t>verschillende domeinen</a:t>
            </a:r>
            <a:r>
              <a:rPr lang="nl-NL" sz="2400" dirty="0"/>
              <a:t> waar trauma zich in kan manifesteren en geef per domein ten minste één concreet voorbeeld. </a:t>
            </a:r>
            <a:endParaRPr lang="en-US" sz="2400" dirty="0"/>
          </a:p>
        </p:txBody>
      </p:sp>
      <p:sp>
        <p:nvSpPr>
          <p:cNvPr id="5" name="Tijdelijke aanduiding voor dianummer 4">
            <a:extLst>
              <a:ext uri="{FF2B5EF4-FFF2-40B4-BE49-F238E27FC236}">
                <a16:creationId xmlns:a16="http://schemas.microsoft.com/office/drawing/2014/main" id="{EC55EF23-5742-4B14-ED89-B9A50F0F443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13</a:t>
            </a:fld>
            <a:endParaRPr lang="en-US"/>
          </a:p>
        </p:txBody>
      </p:sp>
      <p:pic>
        <p:nvPicPr>
          <p:cNvPr id="9" name="Afbeelding 8" descr="Afbeelding met tekst, schermopname, Lettertype, nummer&#10;&#10;Door AI gegenereerde inhoud is mogelijk onjuist.">
            <a:extLst>
              <a:ext uri="{FF2B5EF4-FFF2-40B4-BE49-F238E27FC236}">
                <a16:creationId xmlns:a16="http://schemas.microsoft.com/office/drawing/2014/main" id="{5B3B2F74-B7C9-1016-2BE1-7BE435C322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8136" y="2709426"/>
            <a:ext cx="10506223" cy="8409612"/>
          </a:xfrm>
          <a:prstGeom prst="rect">
            <a:avLst/>
          </a:prstGeom>
        </p:spPr>
      </p:pic>
    </p:spTree>
    <p:extLst>
      <p:ext uri="{BB962C8B-B14F-4D97-AF65-F5344CB8AC3E}">
        <p14:creationId xmlns:p14="http://schemas.microsoft.com/office/powerpoint/2010/main" val="3289587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dirty="0">
                <a:solidFill>
                  <a:schemeClr val="tx2"/>
                </a:solidFill>
              </a:rPr>
              <a:t>Evaluatie</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a:t>Wat heb je uit het verhaal over Bilal gehaald voor je eigen leerkracht handelen?</a:t>
            </a:r>
            <a:endParaRPr lang="nl-NL"/>
          </a:p>
          <a:p>
            <a:pPr marL="342900" indent="-342900">
              <a:lnSpc>
                <a:spcPct val="150000"/>
              </a:lnSpc>
              <a:spcAft>
                <a:spcPts val="600"/>
              </a:spcAft>
              <a:buFont typeface="Arial"/>
              <a:buChar char="•"/>
            </a:pPr>
            <a:r>
              <a:rPr lang="nl-NL" sz="2400" dirty="0"/>
              <a:t>Waar zou jij je nog verder in willen verdiepen of ontwikkelen? Bij welke </a:t>
            </a:r>
            <a:r>
              <a:rPr lang="nl-NL" sz="2400" dirty="0" err="1"/>
              <a:t>LOL's</a:t>
            </a:r>
            <a:r>
              <a:rPr lang="nl-NL" sz="2400" dirty="0"/>
              <a:t> sluit dit aan?</a:t>
            </a:r>
          </a:p>
          <a:p>
            <a:pPr marL="342900" indent="-342900">
              <a:lnSpc>
                <a:spcPct val="150000"/>
              </a:lnSpc>
              <a:spcAft>
                <a:spcPts val="600"/>
              </a:spcAft>
              <a:buFont typeface="Arial"/>
              <a:buChar char="•"/>
            </a:pPr>
            <a:r>
              <a:rPr lang="nl-NL" sz="2400" dirty="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14</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dirty="0"/>
              <a:t>Verhaal 3:</a:t>
            </a:r>
            <a:br>
              <a:rPr lang="nl-NL" dirty="0"/>
            </a:br>
            <a:br>
              <a:rPr lang="nl-NL" dirty="0"/>
            </a:br>
            <a:r>
              <a:rPr lang="nl-NL" b="1" dirty="0"/>
              <a:t>Leerkracht van een leerling in groep 8 regulier onderwijs met een oorlogstrauma</a:t>
            </a:r>
            <a:endParaRPr lang="en-US" b="1" dirty="0"/>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a:solidFill>
                  <a:schemeClr val="tx2"/>
                </a:solidFill>
              </a:rPr>
              <a:t>Startvragen​</a:t>
            </a:r>
          </a:p>
          <a:p>
            <a:pPr marL="457200" indent="-457200">
              <a:lnSpc>
                <a:spcPct val="150000"/>
              </a:lnSpc>
              <a:spcAft>
                <a:spcPts val="600"/>
              </a:spcAft>
              <a:buFont typeface="Arial" panose="020B0604020202020204" pitchFamily="34" charset="0"/>
              <a:buChar char="•"/>
            </a:pPr>
            <a:r>
              <a:rPr lang="nl-NL" sz="240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a:p>
          <a:p>
            <a:pPr marL="457200" indent="-457200">
              <a:lnSpc>
                <a:spcPct val="150000"/>
              </a:lnSpc>
              <a:spcAft>
                <a:spcPts val="600"/>
              </a:spcAft>
              <a:buFont typeface="Arial" panose="020B0604020202020204" pitchFamily="34" charset="0"/>
              <a:buChar char="•"/>
            </a:pPr>
            <a:r>
              <a:rPr lang="nl-NL" sz="2400"/>
              <a:t>Welke belemmerende en bevorderende factoren voor de ontwikkeling van deze leerling ontdek je in dit verhaal?</a:t>
            </a:r>
            <a:endParaRPr lang="en-US" sz="2400"/>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3</a:t>
            </a:fld>
            <a:endParaRPr lang="en-US"/>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3BF0C09F-94F1-4C92-85FA-0066518938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9549" y="2744585"/>
            <a:ext cx="12084051" cy="5820180"/>
          </a:xfrm>
          <a:prstGeom prst="rect">
            <a:avLst/>
          </a:prstGeom>
        </p:spPr>
      </p:pic>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3"/>
            <a:ext cx="16348148" cy="6527800"/>
          </a:xfrm>
        </p:spPr>
        <p:txBody>
          <a:bodyPr wrap="square" lIns="0" tIns="0" rIns="0" bIns="0" anchor="t">
            <a:normAutofit fontScale="92500" lnSpcReduction="20000"/>
          </a:bodyPr>
          <a:lstStyle/>
          <a:p>
            <a:pPr>
              <a:lnSpc>
                <a:spcPct val="150000"/>
              </a:lnSpc>
              <a:spcAft>
                <a:spcPts val="600"/>
              </a:spcAft>
            </a:pPr>
            <a:r>
              <a:rPr lang="nl-NL" sz="2800" i="1" dirty="0">
                <a:solidFill>
                  <a:schemeClr val="tx2"/>
                </a:solidFill>
              </a:rPr>
              <a:t>Ga met elkaar in overleg</a:t>
            </a:r>
            <a:endParaRPr lang="nl-NL" sz="2400" dirty="0">
              <a:solidFill>
                <a:schemeClr val="tx2"/>
              </a:solidFill>
            </a:endParaRPr>
          </a:p>
          <a:p>
            <a:pPr marL="457200" indent="-457200">
              <a:lnSpc>
                <a:spcPct val="150000"/>
              </a:lnSpc>
              <a:spcAft>
                <a:spcPts val="600"/>
              </a:spcAft>
              <a:buFont typeface="Arial" panose="020B0604020202020204" pitchFamily="34" charset="0"/>
              <a:buChar char="•"/>
            </a:pPr>
            <a:r>
              <a:rPr lang="nl-NL" sz="2400" dirty="0"/>
              <a:t>De rol die </a:t>
            </a:r>
            <a:r>
              <a:rPr lang="nl-NL" sz="2400" dirty="0" err="1"/>
              <a:t>Bilal</a:t>
            </a:r>
            <a:r>
              <a:rPr lang="nl-NL" sz="2400" dirty="0"/>
              <a:t> binnen zijn gezin vervuld wordt ook wel ‘</a:t>
            </a:r>
            <a:r>
              <a:rPr lang="nl-NL" sz="2400" dirty="0" err="1"/>
              <a:t>parentificatie</a:t>
            </a:r>
            <a:r>
              <a:rPr lang="nl-NL" sz="2400" dirty="0"/>
              <a:t>’ genoemd. Verdiep je in de literatuur over </a:t>
            </a:r>
            <a:r>
              <a:rPr lang="nl-NL" sz="2400" dirty="0" err="1"/>
              <a:t>parentificatie</a:t>
            </a:r>
            <a:r>
              <a:rPr lang="nl-NL" sz="2400" dirty="0"/>
              <a:t> en beantwoord de volgende vraag: Hoe ervaar je de verantwoordelijkheid die deze leerling thuis draagt, en welke impact denk je dat dit heeft op zijn rol als kind en als leerling in de klas?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Stel, je krijgt deze leerling in de klas. Is dit verhaal voldoende helder voor je? Welke vragen zou je graag willen stellen (aan bijv. de huidige leerkracht en de ouders) om nog beter zicht te hebben op wat wel of niet werkt bij deze leerling?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Heb je ervaring met het begeleiden van een leerling, die trauma's heeft opgelopen door oorlog of vluchtervaringen? Welke extra ondersteuningsbehoeften had deze leerling? Welke ondersteuning bleek in deze situatie het meest effectief?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Wat zou jij als leerkracht doen om </a:t>
            </a:r>
            <a:r>
              <a:rPr lang="nl-NL" sz="2400" dirty="0" err="1"/>
              <a:t>Bilal</a:t>
            </a:r>
            <a:r>
              <a:rPr lang="nl-NL" sz="2400" dirty="0"/>
              <a:t> te ondersteunen? Maak een overzicht met een onderscheid in drie vormen van ondersteuning: (1) talige ondersteuning, (2) sociale ondersteuning en (3) </a:t>
            </a:r>
            <a:r>
              <a:rPr lang="nl-NL" sz="2400" dirty="0" err="1"/>
              <a:t>traumagerelateerde</a:t>
            </a:r>
            <a:r>
              <a:rPr lang="nl-NL" sz="2400" dirty="0"/>
              <a:t> ondersteuning. </a:t>
            </a:r>
            <a:endParaRPr lang="en-US" sz="2400" dirty="0"/>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1</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3360" y="2575682"/>
            <a:ext cx="16348148" cy="7820396"/>
          </a:xfrm>
        </p:spPr>
        <p:txBody>
          <a:bodyPr wrap="square">
            <a:noAutofit/>
          </a:bodyPr>
          <a:lstStyle/>
          <a:p>
            <a:pPr>
              <a:lnSpc>
                <a:spcPct val="150000"/>
              </a:lnSpc>
              <a:spcAft>
                <a:spcPts val="600"/>
              </a:spcAft>
            </a:pPr>
            <a:r>
              <a:rPr lang="nl-NL" sz="2400" b="1" dirty="0"/>
              <a:t>Visuele ondersteuning in de klas: </a:t>
            </a:r>
          </a:p>
          <a:p>
            <a:pPr marL="342900" indent="-342900">
              <a:lnSpc>
                <a:spcPct val="150000"/>
              </a:lnSpc>
              <a:spcAft>
                <a:spcPts val="600"/>
              </a:spcAft>
              <a:buFont typeface="Arial" panose="020B0604020202020204" pitchFamily="34" charset="0"/>
              <a:buChar char="•"/>
            </a:pPr>
            <a:r>
              <a:rPr lang="nl-NL" sz="2400" dirty="0"/>
              <a:t>Maak gebruik van woordlijsten met plaatjes om de betekenis van woorden te verduidelijken. </a:t>
            </a:r>
          </a:p>
          <a:p>
            <a:pPr marL="342900" indent="-342900">
              <a:lnSpc>
                <a:spcPct val="150000"/>
              </a:lnSpc>
              <a:spcAft>
                <a:spcPts val="600"/>
              </a:spcAft>
              <a:buFont typeface="Arial" panose="020B0604020202020204" pitchFamily="34" charset="0"/>
              <a:buChar char="•"/>
            </a:pPr>
            <a:r>
              <a:rPr lang="nl-NL" sz="2400" dirty="0"/>
              <a:t>Gebruik plaatjes bij moeilijke woorden in teksten om het begrip te bevorderen. </a:t>
            </a:r>
          </a:p>
          <a:p>
            <a:pPr>
              <a:lnSpc>
                <a:spcPct val="150000"/>
              </a:lnSpc>
              <a:spcAft>
                <a:spcPts val="600"/>
              </a:spcAft>
            </a:pPr>
            <a:r>
              <a:rPr lang="nl-NL" sz="2400" b="1" dirty="0"/>
              <a:t>Pre-teaching </a:t>
            </a:r>
          </a:p>
          <a:p>
            <a:pPr marL="342900" indent="-342900">
              <a:lnSpc>
                <a:spcPct val="150000"/>
              </a:lnSpc>
              <a:spcAft>
                <a:spcPts val="600"/>
              </a:spcAft>
              <a:buFont typeface="Arial" panose="020B0604020202020204" pitchFamily="34" charset="0"/>
              <a:buChar char="•"/>
            </a:pPr>
            <a:r>
              <a:rPr lang="nl-NL" sz="2400" dirty="0"/>
              <a:t>Laat de leerling voorafgaand aan lessen oefenen met een RT-leerkracht om voorsprong te krijgen bij talige vakken. </a:t>
            </a:r>
          </a:p>
          <a:p>
            <a:pPr marL="342900" indent="-342900">
              <a:lnSpc>
                <a:spcPct val="150000"/>
              </a:lnSpc>
              <a:spcAft>
                <a:spcPts val="600"/>
              </a:spcAft>
              <a:buFont typeface="Arial" panose="020B0604020202020204" pitchFamily="34" charset="0"/>
              <a:buChar char="•"/>
            </a:pPr>
            <a:r>
              <a:rPr lang="nl-NL" sz="2400" dirty="0"/>
              <a:t>Herhaal instructies en bespreek lessen na om begrip te vergroten.</a:t>
            </a:r>
          </a:p>
          <a:p>
            <a:pPr>
              <a:lnSpc>
                <a:spcPct val="150000"/>
              </a:lnSpc>
              <a:spcAft>
                <a:spcPts val="600"/>
              </a:spcAft>
            </a:pPr>
            <a:r>
              <a:rPr lang="nl-NL" sz="2400" b="1" dirty="0"/>
              <a:t>Concrete instructie bij rekenen </a:t>
            </a:r>
          </a:p>
          <a:p>
            <a:pPr marL="342900" indent="-342900">
              <a:lnSpc>
                <a:spcPct val="150000"/>
              </a:lnSpc>
              <a:spcAft>
                <a:spcPts val="600"/>
              </a:spcAft>
              <a:buFont typeface="Arial" panose="020B0604020202020204" pitchFamily="34" charset="0"/>
              <a:buChar char="•"/>
            </a:pPr>
            <a:r>
              <a:rPr lang="nl-NL" sz="2400" dirty="0"/>
              <a:t>Geef aparte instructie op niveau bij rekenen, waarbij minder taal vereist is en de leerling meer focus kan tonen. </a:t>
            </a:r>
          </a:p>
          <a:p>
            <a:pPr>
              <a:lnSpc>
                <a:spcPct val="150000"/>
              </a:lnSpc>
              <a:spcAft>
                <a:spcPts val="600"/>
              </a:spcAft>
            </a:pPr>
            <a:r>
              <a:rPr lang="nl-NL" sz="2400" b="1" dirty="0"/>
              <a:t>Sociale ondersteuning </a:t>
            </a:r>
          </a:p>
          <a:p>
            <a:pPr marL="342900" indent="-342900">
              <a:lnSpc>
                <a:spcPct val="150000"/>
              </a:lnSpc>
              <a:spcAft>
                <a:spcPts val="600"/>
              </a:spcAft>
              <a:buFont typeface="Arial" panose="020B0604020202020204" pitchFamily="34" charset="0"/>
              <a:buChar char="•"/>
            </a:pPr>
            <a:r>
              <a:rPr lang="nl-NL" sz="2400" dirty="0"/>
              <a:t>Bewuste plaatsing in de klas.</a:t>
            </a:r>
          </a:p>
          <a:p>
            <a:pPr marL="342900" indent="-342900">
              <a:lnSpc>
                <a:spcPct val="150000"/>
              </a:lnSpc>
              <a:spcAft>
                <a:spcPts val="600"/>
              </a:spcAft>
              <a:buFont typeface="Arial" panose="020B0604020202020204" pitchFamily="34" charset="0"/>
              <a:buChar char="•"/>
            </a:pPr>
            <a:r>
              <a:rPr lang="nl-NL" sz="2400" dirty="0"/>
              <a:t>Koppel de leerling bewust aan geduldige klasgenoten wanneer ze moeten samenwerken. </a:t>
            </a:r>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2</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2"/>
            <a:ext cx="17820322" cy="8019097"/>
          </a:xfrm>
        </p:spPr>
        <p:txBody>
          <a:bodyPr wrap="square">
            <a:noAutofit/>
          </a:bodyPr>
          <a:lstStyle/>
          <a:p>
            <a:pPr>
              <a:lnSpc>
                <a:spcPct val="150000"/>
              </a:lnSpc>
              <a:spcAft>
                <a:spcPts val="600"/>
              </a:spcAft>
            </a:pPr>
            <a:r>
              <a:rPr lang="nl-NL" sz="2400" b="1" dirty="0"/>
              <a:t>Conflicten en sociale vaardigheden </a:t>
            </a:r>
          </a:p>
          <a:p>
            <a:pPr marL="342900" indent="-342900">
              <a:lnSpc>
                <a:spcPct val="150000"/>
              </a:lnSpc>
              <a:spcAft>
                <a:spcPts val="600"/>
              </a:spcAft>
              <a:buFont typeface="Arial" panose="020B0604020202020204" pitchFamily="34" charset="0"/>
              <a:buChar char="•"/>
            </a:pPr>
            <a:r>
              <a:rPr lang="nl-NL" sz="2400" dirty="0"/>
              <a:t>Afspraken over sociale interactie, zoals bij het voetballen, samen met de klas vaststellen en bespreken.</a:t>
            </a:r>
          </a:p>
          <a:p>
            <a:pPr marL="342900" indent="-342900">
              <a:lnSpc>
                <a:spcPct val="150000"/>
              </a:lnSpc>
              <a:spcAft>
                <a:spcPts val="600"/>
              </a:spcAft>
              <a:buFont typeface="Arial" panose="020B0604020202020204" pitchFamily="34" charset="0"/>
              <a:buChar char="•"/>
            </a:pPr>
            <a:r>
              <a:rPr lang="nl-NL" sz="2400" dirty="0"/>
              <a:t>Reflectiemomenten na een conflict: rustig nabespreken van wat er is gebeurd en welke keuzes zijn gemaakt. </a:t>
            </a:r>
          </a:p>
          <a:p>
            <a:pPr marL="342900" indent="-342900">
              <a:lnSpc>
                <a:spcPct val="150000"/>
              </a:lnSpc>
              <a:spcAft>
                <a:spcPts val="600"/>
              </a:spcAft>
              <a:buFont typeface="Arial" panose="020B0604020202020204" pitchFamily="34" charset="0"/>
              <a:buChar char="•"/>
            </a:pPr>
            <a:r>
              <a:rPr lang="nl-NL" sz="2400" dirty="0"/>
              <a:t>De leerling helpen reflecteren op zijn gedrag door individuele gesprekken te voeren na de pauze. </a:t>
            </a:r>
          </a:p>
          <a:p>
            <a:pPr>
              <a:lnSpc>
                <a:spcPct val="150000"/>
              </a:lnSpc>
              <a:spcAft>
                <a:spcPts val="600"/>
              </a:spcAft>
            </a:pPr>
            <a:r>
              <a:rPr lang="nl-NL" sz="2400" b="1" dirty="0"/>
              <a:t>Band opbouwen en nabijheid </a:t>
            </a:r>
          </a:p>
          <a:p>
            <a:pPr marL="342900" indent="-342900">
              <a:lnSpc>
                <a:spcPct val="150000"/>
              </a:lnSpc>
              <a:spcAft>
                <a:spcPts val="600"/>
              </a:spcAft>
              <a:buFont typeface="Arial" panose="020B0604020202020204" pitchFamily="34" charset="0"/>
              <a:buChar char="•"/>
            </a:pPr>
            <a:r>
              <a:rPr lang="nl-NL" sz="2400" dirty="0"/>
              <a:t>Naast de leerling gaan zitten bij bepaalde activiteiten om nabijheid te bieden en beter te observeren. </a:t>
            </a:r>
          </a:p>
          <a:p>
            <a:pPr marL="342900" indent="-342900">
              <a:lnSpc>
                <a:spcPct val="150000"/>
              </a:lnSpc>
              <a:spcAft>
                <a:spcPts val="600"/>
              </a:spcAft>
              <a:buFont typeface="Arial" panose="020B0604020202020204" pitchFamily="34" charset="0"/>
              <a:buChar char="•"/>
            </a:pPr>
            <a:r>
              <a:rPr lang="nl-NL" sz="2400" dirty="0"/>
              <a:t>Positieve aandacht geven door taakjes of complimenten bij goed gedrag of werkhouding. </a:t>
            </a:r>
          </a:p>
          <a:p>
            <a:pPr marL="342900" indent="-342900">
              <a:lnSpc>
                <a:spcPct val="150000"/>
              </a:lnSpc>
              <a:spcAft>
                <a:spcPts val="600"/>
              </a:spcAft>
              <a:buFont typeface="Arial" panose="020B0604020202020204" pitchFamily="34" charset="0"/>
              <a:buChar char="•"/>
            </a:pPr>
            <a:r>
              <a:rPr lang="nl-NL" sz="2400" dirty="0"/>
              <a:t>Humor en laagdrempelig contact creëren (zoals grapjes maken bij de deur). </a:t>
            </a:r>
          </a:p>
          <a:p>
            <a:pPr>
              <a:lnSpc>
                <a:spcPct val="150000"/>
              </a:lnSpc>
              <a:spcAft>
                <a:spcPts val="600"/>
              </a:spcAft>
            </a:pPr>
            <a:r>
              <a:rPr lang="nl-NL" sz="2400" b="1" dirty="0" err="1"/>
              <a:t>Traumagerelateerde</a:t>
            </a:r>
            <a:r>
              <a:rPr lang="nl-NL" sz="2400" b="1" dirty="0"/>
              <a:t> ondersteuning: </a:t>
            </a:r>
          </a:p>
          <a:p>
            <a:pPr marL="342900" indent="-342900">
              <a:lnSpc>
                <a:spcPct val="150000"/>
              </a:lnSpc>
              <a:spcAft>
                <a:spcPts val="600"/>
              </a:spcAft>
              <a:buFont typeface="Arial" panose="020B0604020202020204" pitchFamily="34" charset="0"/>
              <a:buChar char="•"/>
            </a:pPr>
            <a:r>
              <a:rPr lang="nl-NL" sz="2400" dirty="0"/>
              <a:t>Aandacht voor de emotionele en psychische staat van de leerling: door regelmatig check-ins en gesprekken over zijn welzijn. </a:t>
            </a:r>
          </a:p>
          <a:p>
            <a:pPr marL="342900" indent="-342900">
              <a:lnSpc>
                <a:spcPct val="150000"/>
              </a:lnSpc>
              <a:spcAft>
                <a:spcPts val="600"/>
              </a:spcAft>
              <a:buFont typeface="Arial" panose="020B0604020202020204" pitchFamily="34" charset="0"/>
              <a:buChar char="•"/>
            </a:pPr>
            <a:r>
              <a:rPr lang="nl-NL" sz="2400" dirty="0"/>
              <a:t>Veiligheid en stabiliteit bieden door voorspelbare routines in de klas en duidelijke communicatie.</a:t>
            </a:r>
          </a:p>
          <a:p>
            <a:pPr marL="342900" indent="-342900">
              <a:lnSpc>
                <a:spcPct val="150000"/>
              </a:lnSpc>
              <a:spcAft>
                <a:spcPts val="600"/>
              </a:spcAft>
              <a:buFont typeface="Arial" panose="020B0604020202020204" pitchFamily="34" charset="0"/>
              <a:buChar char="•"/>
            </a:pPr>
            <a:r>
              <a:rPr lang="nl-NL" sz="2400" dirty="0"/>
              <a:t>Het creëren van een veilige omgeving waar </a:t>
            </a:r>
            <a:r>
              <a:rPr lang="nl-NL" sz="2400" dirty="0" err="1"/>
              <a:t>Bilal</a:t>
            </a:r>
            <a:r>
              <a:rPr lang="nl-NL" sz="2400" dirty="0"/>
              <a:t> zich ondersteund voelt, bijvoorbeeld door hem af en toe even rust te geven na zware momenten. </a:t>
            </a:r>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a:lstStyle/>
          <a:p>
            <a:r>
              <a:rPr lang="nl-NL" dirty="0"/>
              <a:t>2. </a:t>
            </a:r>
            <a:r>
              <a:rPr lang="nl-NL" dirty="0" err="1"/>
              <a:t>Bilal</a:t>
            </a:r>
            <a:r>
              <a:rPr lang="nl-NL" dirty="0"/>
              <a:t> zijn gedrag op drie momenten</a:t>
            </a:r>
            <a:endParaRPr lang="en-US" dirty="0"/>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4000163" y="1461427"/>
            <a:ext cx="5628951"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jij </a:t>
            </a:r>
            <a:r>
              <a:rPr lang="nl-NL" sz="2400" dirty="0" err="1"/>
              <a:t>Bilal</a:t>
            </a:r>
            <a:r>
              <a:rPr lang="nl-NL" sz="2400" dirty="0"/>
              <a:t> zou mogen observeren tijdens deze verschillende momenten (klassikale instructie, zelfstandig werken, overgangsmomenten), waar zou je dan op letten?​</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Hoe zou je tijdens de verschillende momenten (klassikale instructie, zelfstandig werken, overgangsmomenten) nog meer rekening kunnen houden met </a:t>
            </a:r>
            <a:r>
              <a:rPr lang="nl-NL" sz="2400" dirty="0" err="1"/>
              <a:t>Bilal</a:t>
            </a:r>
            <a:r>
              <a:rPr lang="nl-NL" sz="2400" dirty="0"/>
              <a:t> zijn onderwijsbehoefte?</a:t>
            </a:r>
            <a:endParaRPr lang="en-US" sz="2400" dirty="0"/>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7</a:t>
            </a:fld>
            <a:endParaRPr lang="en-US"/>
          </a:p>
        </p:txBody>
      </p:sp>
      <p:pic>
        <p:nvPicPr>
          <p:cNvPr id="6" name="Afbeelding 5" descr="Afbeelding met tekst, schermopname, Lettertype, nummer&#10;&#10;Door AI gegenereerde inhoud is mogelijk onjuist.">
            <a:extLst>
              <a:ext uri="{FF2B5EF4-FFF2-40B4-BE49-F238E27FC236}">
                <a16:creationId xmlns:a16="http://schemas.microsoft.com/office/drawing/2014/main" id="{FB2D4A8A-C4B3-CD76-D51F-481EBB6CD7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2484" y="3526990"/>
            <a:ext cx="9613899" cy="7379191"/>
          </a:xfrm>
          <a:prstGeom prst="rect">
            <a:avLst/>
          </a:prstGeom>
        </p:spPr>
      </p:pic>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a:lstStyle/>
          <a:p>
            <a:r>
              <a:rPr lang="nl-NL" dirty="0"/>
              <a:t>3. Hoog en laag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het verhaal van </a:t>
            </a:r>
            <a:r>
              <a:rPr lang="nl-NL" sz="2400" dirty="0" err="1"/>
              <a:t>Bilal</a:t>
            </a:r>
            <a:r>
              <a:rPr lang="nl-NL" sz="2400" dirty="0"/>
              <a:t>, een NT2-leerling met trauma’s en je eigen ervaring met het werken met NT2-leerlingen. Wat maakt dat je een laag en/of hoog gevoel van Teacher </a:t>
            </a:r>
            <a:r>
              <a:rPr lang="nl-NL" sz="2400" dirty="0" err="1"/>
              <a:t>Self-Efficacy</a:t>
            </a:r>
            <a:r>
              <a:rPr lang="nl-NL" sz="2400" dirty="0"/>
              <a:t> hierbij hebt?  </a:t>
            </a:r>
            <a:endParaRPr lang="en-US" sz="2400" dirty="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a:solidFill>
                  <a:schemeClr val="tx2"/>
                </a:solidFill>
                <a:latin typeface="+mn-lt"/>
              </a:rPr>
              <a:t>Definitie Teacher </a:t>
            </a:r>
            <a:r>
              <a:rPr lang="nl-NL" sz="2400" b="1" err="1">
                <a:solidFill>
                  <a:schemeClr val="tx2"/>
                </a:solidFill>
                <a:latin typeface="+mn-lt"/>
              </a:rPr>
              <a:t>Self-Efficacy</a:t>
            </a:r>
            <a:r>
              <a:rPr lang="nl-NL" sz="2400" b="1">
                <a:solidFill>
                  <a:schemeClr val="tx1"/>
                </a:solidFill>
                <a:latin typeface="+mn-lt"/>
              </a:rPr>
              <a:t>:</a:t>
            </a:r>
            <a:r>
              <a:rPr lang="nl-NL" sz="2400" b="1">
                <a:solidFill>
                  <a:schemeClr val="tx2"/>
                </a:solidFill>
                <a:latin typeface="+mn-lt"/>
              </a:rPr>
              <a:t> </a:t>
            </a:r>
            <a:r>
              <a:rPr lang="nl-NL" sz="2400">
                <a:latin typeface="+mn-lt"/>
              </a:rPr>
              <a:t>Het geloof van een leerkracht in zijn of haar ​vermogen om effectief les te geven en de leerresultaten te beïnvloeden wordt ook ​wel ‘Teacher </a:t>
            </a:r>
            <a:r>
              <a:rPr lang="nl-NL" sz="2400" err="1">
                <a:latin typeface="+mn-lt"/>
              </a:rPr>
              <a:t>Self-Efficacy</a:t>
            </a:r>
            <a:r>
              <a:rPr lang="nl-NL" sz="2400">
                <a:latin typeface="+mn-lt"/>
              </a:rPr>
              <a:t>’ genoemd (</a:t>
            </a:r>
            <a:r>
              <a:rPr lang="nl-NL" sz="2400" err="1">
                <a:latin typeface="+mn-lt"/>
              </a:rPr>
              <a:t>Bandura</a:t>
            </a:r>
            <a:r>
              <a:rPr lang="nl-NL" sz="2400">
                <a:latin typeface="+mn-lt"/>
              </a:rPr>
              <a:t>, 1977; </a:t>
            </a:r>
            <a:r>
              <a:rPr lang="nl-NL" sz="2400" err="1">
                <a:latin typeface="+mn-lt"/>
              </a:rPr>
              <a:t>Tschannen</a:t>
            </a:r>
            <a:r>
              <a:rPr lang="nl-NL" sz="2400">
                <a:latin typeface="+mn-lt"/>
              </a:rPr>
              <a:t>-Moran &amp; </a:t>
            </a:r>
            <a:r>
              <a:rPr lang="nl-NL" sz="2400" err="1">
                <a:latin typeface="+mn-lt"/>
              </a:rPr>
              <a:t>Woolfonk</a:t>
            </a:r>
            <a:r>
              <a:rPr lang="nl-NL" sz="240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dirty="0"/>
              <a:t>Hoog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3670280" y="0"/>
            <a:ext cx="5989319" cy="9361688"/>
          </a:xfrm>
        </p:spPr>
        <p:txBody>
          <a:bodyPr wrap="square" lIns="0" tIns="0" rIns="0" bIns="0" anchor="t">
            <a:noAutofit/>
          </a:bodyPr>
          <a:lstStyle/>
          <a:p>
            <a:pPr>
              <a:lnSpc>
                <a:spcPct val="150000"/>
              </a:lnSpc>
            </a:pPr>
            <a:r>
              <a:rPr lang="nl-NL" sz="2800" b="1" i="1" dirty="0"/>
              <a:t>Verdiepende opdracht:​</a:t>
            </a:r>
            <a:endParaRPr lang="nl-NL" sz="2400" dirty="0"/>
          </a:p>
          <a:p>
            <a:pPr>
              <a:lnSpc>
                <a:spcPct val="150000"/>
              </a:lnSpc>
            </a:pPr>
            <a:r>
              <a:rPr lang="nl-NL" sz="2400" b="1" dirty="0"/>
              <a:t>Hoog gevoel van Teacher </a:t>
            </a:r>
            <a:r>
              <a:rPr lang="nl-NL" sz="2400" b="1" dirty="0" err="1"/>
              <a:t>Self-Efficacy</a:t>
            </a:r>
            <a:r>
              <a:rPr lang="nl-NL" sz="2400" b="1" dirty="0"/>
              <a:t> in het geven van persoonlijke aandacht</a:t>
            </a:r>
            <a:r>
              <a:rPr lang="nl-NL" sz="2400" dirty="0"/>
              <a:t>: Femke geeft aan een hoog gevoel van Teacher </a:t>
            </a:r>
            <a:r>
              <a:rPr lang="nl-NL" sz="2400" dirty="0" err="1"/>
              <a:t>Self-Efficacy</a:t>
            </a:r>
            <a:r>
              <a:rPr lang="nl-NL" sz="2400" dirty="0"/>
              <a:t> te ervaren bij het laten merken dat </a:t>
            </a:r>
            <a:r>
              <a:rPr lang="nl-NL" sz="2400" dirty="0" err="1"/>
              <a:t>Bilal</a:t>
            </a:r>
            <a:r>
              <a:rPr lang="nl-NL" sz="2400" dirty="0"/>
              <a:t> gezien wordt, dit draagt bij aan een positieve leerkracht-</a:t>
            </a:r>
            <a:r>
              <a:rPr lang="nl-NL" sz="2400" dirty="0" err="1"/>
              <a:t>leerlingrelatie</a:t>
            </a:r>
            <a:r>
              <a:rPr lang="nl-NL" sz="2400" dirty="0"/>
              <a:t>. Een positieve leerkracht-</a:t>
            </a:r>
            <a:r>
              <a:rPr lang="nl-NL" sz="2400" dirty="0" err="1"/>
              <a:t>leerlingrelatie</a:t>
            </a:r>
            <a:r>
              <a:rPr lang="nl-NL" sz="2400" dirty="0"/>
              <a:t> is belangrijk voor het sociaal en cognitief functioneren van een leerling, maar ook voor het welbevinden van de leerkracht. </a:t>
            </a:r>
          </a:p>
          <a:p>
            <a:pPr marL="342900" indent="-342900">
              <a:lnSpc>
                <a:spcPct val="150000"/>
              </a:lnSpc>
              <a:buFont typeface="Arial" panose="020B0604020202020204" pitchFamily="34" charset="0"/>
              <a:buChar char="•"/>
            </a:pPr>
            <a:r>
              <a:rPr lang="nl-NL" sz="2400" dirty="0"/>
              <a:t>Maak gebruik van het Nationaal Regieorgaan Onderwijsonderzoek (NRO) rapport ‘Leidraad Leerkracht-</a:t>
            </a:r>
            <a:r>
              <a:rPr lang="nl-NL" sz="2400" dirty="0" err="1"/>
              <a:t>leerlingrelaties</a:t>
            </a:r>
            <a:r>
              <a:rPr lang="nl-NL" sz="2400" dirty="0"/>
              <a:t> in het primair onderwijs’ (2025): </a:t>
            </a:r>
            <a:r>
              <a:rPr lang="nl-NL" sz="2400" b="1" dirty="0"/>
              <a:t>Op welke manieren kun je als leerkracht daarnaast nog investeren in een betere relatie met leerlingen</a:t>
            </a:r>
            <a:r>
              <a:rPr lang="nl-NL" sz="2400" dirty="0"/>
              <a:t>, wat bijdraagt aan het verhogen van Teacher </a:t>
            </a:r>
            <a:r>
              <a:rPr lang="nl-NL" sz="2400" dirty="0" err="1"/>
              <a:t>Self-Efficacy</a:t>
            </a:r>
            <a:r>
              <a:rPr lang="nl-NL" sz="2400" dirty="0"/>
              <a:t>?</a:t>
            </a:r>
            <a:endParaRPr lang="nl-NL" sz="1400" u="sng" dirty="0">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pic>
        <p:nvPicPr>
          <p:cNvPr id="9" name="Afbeelding 8" descr="Afbeelding met tekst, schermopname, Lettertype, document&#10;&#10;Door AI gegenereerde inhoud is mogelijk onjuist.">
            <a:extLst>
              <a:ext uri="{FF2B5EF4-FFF2-40B4-BE49-F238E27FC236}">
                <a16:creationId xmlns:a16="http://schemas.microsoft.com/office/drawing/2014/main" id="{20C78CC5-CA2E-BD19-114F-33979FDA4C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4208" y="3562242"/>
            <a:ext cx="10291592" cy="7560935"/>
          </a:xfrm>
          <a:prstGeom prst="rect">
            <a:avLst/>
          </a:prstGeom>
        </p:spPr>
      </p:pic>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2">
      <a:dk1>
        <a:srgbClr val="000000"/>
      </a:dk1>
      <a:lt1>
        <a:srgbClr val="FFFFFF"/>
      </a:lt1>
      <a:dk2>
        <a:srgbClr val="618C5E"/>
      </a:dk2>
      <a:lt2>
        <a:srgbClr val="ECEDED"/>
      </a:lt2>
      <a:accent1>
        <a:srgbClr val="DEC437"/>
      </a:accent1>
      <a:accent2>
        <a:srgbClr val="9CC489"/>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FF5E1C-CEB9-4017-B93C-7798C448F022}">
  <ds:schemaRefs>
    <ds:schemaRef ds:uri="428190aa-a6be-4f13-af2e-856cced33a8b"/>
    <ds:schemaRef ds:uri="http://schemas.microsoft.com/office/2006/metadata/properties"/>
    <ds:schemaRef ds:uri="http://purl.org/dc/elements/1.1/"/>
    <ds:schemaRef ds:uri="http://schemas.microsoft.com/office/2006/documentManagement/types"/>
    <ds:schemaRef ds:uri="http://www.w3.org/XML/1998/namespace"/>
    <ds:schemaRef ds:uri="http://purl.org/dc/terms/"/>
    <ds:schemaRef ds:uri="http://schemas.microsoft.com/office/infopath/2007/PartnerControls"/>
    <ds:schemaRef ds:uri="http://schemas.openxmlformats.org/package/2006/metadata/core-properties"/>
    <ds:schemaRef ds:uri="c43fa280-454a-4efa-83bc-b5da11d082f9"/>
    <ds:schemaRef ds:uri="http://purl.org/dc/dcmitype/"/>
  </ds:schemaRefs>
</ds:datastoreItem>
</file>

<file path=customXml/itemProps2.xml><?xml version="1.0" encoding="utf-8"?>
<ds:datastoreItem xmlns:ds="http://schemas.openxmlformats.org/officeDocument/2006/customXml" ds:itemID="{21AADA23-E8C7-457D-83E6-EB504347A4B0}"/>
</file>

<file path=customXml/itemProps3.xml><?xml version="1.0" encoding="utf-8"?>
<ds:datastoreItem xmlns:ds="http://schemas.openxmlformats.org/officeDocument/2006/customXml" ds:itemID="{21D65DC6-5896-4986-8999-C57697754D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68</TotalTime>
  <Words>4281</Words>
  <Application>Microsoft Macintosh PowerPoint</Application>
  <PresentationFormat>Aangepast</PresentationFormat>
  <Paragraphs>278</Paragraphs>
  <Slides>14</Slides>
  <Notes>13</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14</vt:i4>
      </vt:variant>
    </vt:vector>
  </HeadingPairs>
  <TitlesOfParts>
    <vt:vector size="22" baseType="lpstr">
      <vt:lpstr>Aptos</vt:lpstr>
      <vt:lpstr>Arial</vt:lpstr>
      <vt:lpstr>Arial,Sans-Serif</vt:lpstr>
      <vt:lpstr>Calibri</vt:lpstr>
      <vt:lpstr>Courier New</vt:lpstr>
      <vt:lpstr>Symbol</vt:lpstr>
      <vt:lpstr>Wingdings</vt:lpstr>
      <vt:lpstr>Kantoorthema</vt:lpstr>
      <vt:lpstr>Verhalen van kracht en kwetsbaarheid</vt:lpstr>
      <vt:lpstr>Verhaal 3:  Leerkracht van een leerling in groep 8 regulier onderwijs met een oorlogstrauma</vt:lpstr>
      <vt:lpstr>1. Introductie verhaal</vt:lpstr>
      <vt:lpstr>1. Introductie verhaal</vt:lpstr>
      <vt:lpstr>Tips van de leerkracht – deel 1</vt:lpstr>
      <vt:lpstr>Tips van de leerkracht – deel 2</vt:lpstr>
      <vt:lpstr>2. Bilal zijn gedrag op drie momenten</vt:lpstr>
      <vt:lpstr>3. Hoog en laag gevoel van Teacher Self-Efficacy</vt:lpstr>
      <vt:lpstr>Hoog gevoel van Teacher Self-Efficacy</vt:lpstr>
      <vt:lpstr>Laag gevoel van Teacher Self-Efficacy</vt:lpstr>
      <vt:lpstr>Inzetten versterkers</vt:lpstr>
      <vt:lpstr>4. Traumasensitief handelen (1)</vt:lpstr>
      <vt:lpstr>4. Traumasensitief handelen (2)</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Vera de Vries</cp:lastModifiedBy>
  <cp:revision>80</cp:revision>
  <dcterms:created xsi:type="dcterms:W3CDTF">2025-06-23T09:20:15Z</dcterms:created>
  <dcterms:modified xsi:type="dcterms:W3CDTF">2025-09-25T08:28:30Z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