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21"/>
  </p:notesMasterIdLst>
  <p:sldIdLst>
    <p:sldId id="320" r:id="rId5"/>
    <p:sldId id="280" r:id="rId6"/>
    <p:sldId id="279" r:id="rId7"/>
    <p:sldId id="307" r:id="rId8"/>
    <p:sldId id="308" r:id="rId9"/>
    <p:sldId id="309" r:id="rId10"/>
    <p:sldId id="281" r:id="rId11"/>
    <p:sldId id="317" r:id="rId12"/>
    <p:sldId id="310" r:id="rId13"/>
    <p:sldId id="311" r:id="rId14"/>
    <p:sldId id="312" r:id="rId15"/>
    <p:sldId id="313" r:id="rId16"/>
    <p:sldId id="315" r:id="rId17"/>
    <p:sldId id="318" r:id="rId18"/>
    <p:sldId id="319" r:id="rId19"/>
    <p:sldId id="316" r:id="rId20"/>
  </p:sldIdLst>
  <p:sldSz cx="20104100" cy="11309350"/>
  <p:notesSz cx="20104100" cy="11309350"/>
  <p:defaultTextStyle>
    <a:defPPr>
      <a:defRPr kern="0"/>
    </a:defPPr>
  </p:defaultTextStyle>
  <p:extLst>
    <p:ext uri="{521415D9-36F7-43E2-AB2F-B90AF26B5E84}">
      <p14:sectionLst xmlns:p14="http://schemas.microsoft.com/office/powerpoint/2010/main">
        <p14:section name="voorbeelddia's" id="{0FBB8293-95A2-4608-A39C-C7B958D3B2CC}">
          <p14:sldIdLst>
            <p14:sldId id="320"/>
            <p14:sldId id="280"/>
            <p14:sldId id="279"/>
            <p14:sldId id="307"/>
            <p14:sldId id="308"/>
            <p14:sldId id="309"/>
            <p14:sldId id="281"/>
            <p14:sldId id="317"/>
            <p14:sldId id="310"/>
            <p14:sldId id="311"/>
            <p14:sldId id="312"/>
            <p14:sldId id="313"/>
            <p14:sldId id="315"/>
            <p14:sldId id="318"/>
            <p14:sldId id="319"/>
            <p14:sldId id="316"/>
          </p14:sldIdLst>
        </p14:section>
      </p14:sectionLst>
    </p:ex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7D37800-C346-218C-D264-0EB372065719}" name="Remmelt Brink" initials="RB" userId="35f1e34d47162704" providerId="Windows Live"/>
  <p188:author id="{F475D005-06F4-00D3-79BE-8CC55A3B1B43}" name="Naber AT, Agnes" initials="AN" userId="S::a.t.naber@pl.hanze.nl::1de4adb8-2eec-4ec4-b651-b6432a5dc791"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578494"/>
    <a:srgbClr val="9E66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ADB962-BE72-A749-AD84-8FC4E2494AA8}" v="3" dt="2025-09-25T08:28:38.260"/>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884"/>
    <p:restoredTop sz="92824"/>
  </p:normalViewPr>
  <p:slideViewPr>
    <p:cSldViewPr snapToGrid="0">
      <p:cViewPr varScale="1">
        <p:scale>
          <a:sx n="47" d="100"/>
          <a:sy n="47" d="100"/>
        </p:scale>
        <p:origin x="256" y="744"/>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ber AT, Agnes" userId="1de4adb8-2eec-4ec4-b651-b6432a5dc791" providerId="ADAL" clId="{89620C17-F0E3-48AE-BF9B-88E7219BC089}"/>
    <pc:docChg chg="undo custSel addSld delSld modSld modSection">
      <pc:chgData name="Naber AT, Agnes" userId="1de4adb8-2eec-4ec4-b651-b6432a5dc791" providerId="ADAL" clId="{89620C17-F0E3-48AE-BF9B-88E7219BC089}" dt="2025-06-23T14:35:38.033" v="194" actId="12"/>
      <pc:docMkLst>
        <pc:docMk/>
      </pc:docMkLst>
      <pc:sldChg chg="modSp mod modCm">
        <pc:chgData name="Naber AT, Agnes" userId="1de4adb8-2eec-4ec4-b651-b6432a5dc791" providerId="ADAL" clId="{89620C17-F0E3-48AE-BF9B-88E7219BC089}" dt="2025-06-23T14:17:36.174" v="2"/>
        <pc:sldMkLst>
          <pc:docMk/>
          <pc:sldMk cId="1766591923" sldId="280"/>
        </pc:sldMkLst>
        <pc:extLst>
          <p:ext xmlns:p="http://schemas.openxmlformats.org/presentationml/2006/main" uri="{D6D511B9-2390-475A-947B-AFAB55BFBCF1}">
            <pc226:cmChg xmlns:pc226="http://schemas.microsoft.com/office/powerpoint/2022/06/main/command" chg="mod">
              <pc226:chgData name="Naber AT, Agnes" userId="1de4adb8-2eec-4ec4-b651-b6432a5dc791" providerId="ADAL" clId="{89620C17-F0E3-48AE-BF9B-88E7219BC089}" dt="2025-06-23T14:17:36.174" v="2"/>
              <pc2:cmMkLst xmlns:pc2="http://schemas.microsoft.com/office/powerpoint/2019/9/main/command">
                <pc:docMk/>
                <pc:sldMk cId="1766591923" sldId="280"/>
                <pc2:cmMk id="{1DCD7A9B-12FA-41BB-B38C-D10E1A343074}"/>
              </pc2:cmMkLst>
            </pc226:cmChg>
          </p:ext>
        </pc:extLst>
      </pc:sldChg>
      <pc:sldChg chg="addSp delSp modSp mod">
        <pc:chgData name="Naber AT, Agnes" userId="1de4adb8-2eec-4ec4-b651-b6432a5dc791" providerId="ADAL" clId="{89620C17-F0E3-48AE-BF9B-88E7219BC089}" dt="2025-06-23T14:26:10.104" v="107" actId="6549"/>
        <pc:sldMkLst>
          <pc:docMk/>
          <pc:sldMk cId="1681548029" sldId="281"/>
        </pc:sldMkLst>
      </pc:sldChg>
      <pc:sldChg chg="modSp mod">
        <pc:chgData name="Naber AT, Agnes" userId="1de4adb8-2eec-4ec4-b651-b6432a5dc791" providerId="ADAL" clId="{89620C17-F0E3-48AE-BF9B-88E7219BC089}" dt="2025-06-23T14:18:44.866" v="19" actId="14100"/>
        <pc:sldMkLst>
          <pc:docMk/>
          <pc:sldMk cId="3289440769" sldId="307"/>
        </pc:sldMkLst>
      </pc:sldChg>
      <pc:sldChg chg="modSp mod">
        <pc:chgData name="Naber AT, Agnes" userId="1de4adb8-2eec-4ec4-b651-b6432a5dc791" providerId="ADAL" clId="{89620C17-F0E3-48AE-BF9B-88E7219BC089}" dt="2025-06-23T14:21:18.561" v="61" actId="1076"/>
        <pc:sldMkLst>
          <pc:docMk/>
          <pc:sldMk cId="2152395404" sldId="308"/>
        </pc:sldMkLst>
      </pc:sldChg>
      <pc:sldChg chg="modSp mod">
        <pc:chgData name="Naber AT, Agnes" userId="1de4adb8-2eec-4ec4-b651-b6432a5dc791" providerId="ADAL" clId="{89620C17-F0E3-48AE-BF9B-88E7219BC089}" dt="2025-06-23T14:21:06.139" v="60" actId="12"/>
        <pc:sldMkLst>
          <pc:docMk/>
          <pc:sldMk cId="2516996494" sldId="309"/>
        </pc:sldMkLst>
      </pc:sldChg>
      <pc:sldChg chg="modSp mod">
        <pc:chgData name="Naber AT, Agnes" userId="1de4adb8-2eec-4ec4-b651-b6432a5dc791" providerId="ADAL" clId="{89620C17-F0E3-48AE-BF9B-88E7219BC089}" dt="2025-06-23T14:26:52.207" v="110" actId="20577"/>
        <pc:sldMkLst>
          <pc:docMk/>
          <pc:sldMk cId="2751840321" sldId="310"/>
        </pc:sldMkLst>
      </pc:sldChg>
      <pc:sldChg chg="addSp delSp modSp mod">
        <pc:chgData name="Naber AT, Agnes" userId="1de4adb8-2eec-4ec4-b651-b6432a5dc791" providerId="ADAL" clId="{89620C17-F0E3-48AE-BF9B-88E7219BC089}" dt="2025-06-23T14:27:57.840" v="125" actId="12"/>
        <pc:sldMkLst>
          <pc:docMk/>
          <pc:sldMk cId="2946684557" sldId="311"/>
        </pc:sldMkLst>
      </pc:sldChg>
      <pc:sldChg chg="addSp delSp modSp mod">
        <pc:chgData name="Naber AT, Agnes" userId="1de4adb8-2eec-4ec4-b651-b6432a5dc791" providerId="ADAL" clId="{89620C17-F0E3-48AE-BF9B-88E7219BC089}" dt="2025-06-23T14:29:35.611" v="143" actId="5793"/>
        <pc:sldMkLst>
          <pc:docMk/>
          <pc:sldMk cId="2824969353" sldId="312"/>
        </pc:sldMkLst>
      </pc:sldChg>
      <pc:sldChg chg="modSp mod">
        <pc:chgData name="Naber AT, Agnes" userId="1de4adb8-2eec-4ec4-b651-b6432a5dc791" providerId="ADAL" clId="{89620C17-F0E3-48AE-BF9B-88E7219BC089}" dt="2025-06-23T14:30:15.955" v="152" actId="20577"/>
        <pc:sldMkLst>
          <pc:docMk/>
          <pc:sldMk cId="3103113298" sldId="313"/>
        </pc:sldMkLst>
      </pc:sldChg>
      <pc:sldChg chg="addSp delSp modSp mod">
        <pc:chgData name="Naber AT, Agnes" userId="1de4adb8-2eec-4ec4-b651-b6432a5dc791" providerId="ADAL" clId="{89620C17-F0E3-48AE-BF9B-88E7219BC089}" dt="2025-06-23T14:35:13.610" v="190" actId="6549"/>
        <pc:sldMkLst>
          <pc:docMk/>
          <pc:sldMk cId="2589222016" sldId="315"/>
        </pc:sldMkLst>
      </pc:sldChg>
      <pc:sldChg chg="del">
        <pc:chgData name="Naber AT, Agnes" userId="1de4adb8-2eec-4ec4-b651-b6432a5dc791" providerId="ADAL" clId="{89620C17-F0E3-48AE-BF9B-88E7219BC089}" dt="2025-06-23T14:32:36.381" v="177" actId="47"/>
        <pc:sldMkLst>
          <pc:docMk/>
          <pc:sldMk cId="3289587772" sldId="316"/>
        </pc:sldMkLst>
      </pc:sldChg>
      <pc:sldChg chg="modSp add mod">
        <pc:chgData name="Naber AT, Agnes" userId="1de4adb8-2eec-4ec4-b651-b6432a5dc791" providerId="ADAL" clId="{89620C17-F0E3-48AE-BF9B-88E7219BC089}" dt="2025-06-23T14:26:00.050" v="106" actId="20577"/>
        <pc:sldMkLst>
          <pc:docMk/>
          <pc:sldMk cId="713234983" sldId="317"/>
        </pc:sldMkLst>
      </pc:sldChg>
      <pc:sldChg chg="modSp add mod">
        <pc:chgData name="Naber AT, Agnes" userId="1de4adb8-2eec-4ec4-b651-b6432a5dc791" providerId="ADAL" clId="{89620C17-F0E3-48AE-BF9B-88E7219BC089}" dt="2025-06-23T14:35:38.033" v="194" actId="12"/>
        <pc:sldMkLst>
          <pc:docMk/>
          <pc:sldMk cId="2973647131" sldId="318"/>
        </pc:sldMkLst>
      </pc:sldChg>
      <pc:sldChg chg="modSp add mod">
        <pc:chgData name="Naber AT, Agnes" userId="1de4adb8-2eec-4ec4-b651-b6432a5dc791" providerId="ADAL" clId="{89620C17-F0E3-48AE-BF9B-88E7219BC089}" dt="2025-06-23T14:33:52.478" v="189" actId="12"/>
        <pc:sldMkLst>
          <pc:docMk/>
          <pc:sldMk cId="943841093" sldId="319"/>
        </pc:sldMkLst>
      </pc:sldChg>
    </pc:docChg>
  </pc:docChgLst>
  <pc:docChgLst>
    <pc:chgData name="Vries VL de, Vera" userId="e5f67279-96b9-467a-a9e1-96a17e860913" providerId="ADAL" clId="{06A6005A-D0A2-6240-AEEB-CCEB1D55ABE0}"/>
    <pc:docChg chg="custSel modSld delSection">
      <pc:chgData name="Vries VL de, Vera" userId="e5f67279-96b9-467a-a9e1-96a17e860913" providerId="ADAL" clId="{06A6005A-D0A2-6240-AEEB-CCEB1D55ABE0}" dt="2025-06-26T10:22:33.793" v="109" actId="1076"/>
      <pc:docMkLst>
        <pc:docMk/>
      </pc:docMkLst>
      <pc:sldChg chg="modNotesTx">
        <pc:chgData name="Vries VL de, Vera" userId="e5f67279-96b9-467a-a9e1-96a17e860913" providerId="ADAL" clId="{06A6005A-D0A2-6240-AEEB-CCEB1D55ABE0}" dt="2025-06-26T10:01:53.177" v="7" actId="20577"/>
        <pc:sldMkLst>
          <pc:docMk/>
          <pc:sldMk cId="0" sldId="256"/>
        </pc:sldMkLst>
      </pc:sldChg>
      <pc:sldChg chg="delSp mod">
        <pc:chgData name="Vries VL de, Vera" userId="e5f67279-96b9-467a-a9e1-96a17e860913" providerId="ADAL" clId="{06A6005A-D0A2-6240-AEEB-CCEB1D55ABE0}" dt="2025-06-26T10:02:22.308" v="9" actId="478"/>
        <pc:sldMkLst>
          <pc:docMk/>
          <pc:sldMk cId="2733830748" sldId="276"/>
        </pc:sldMkLst>
      </pc:sldChg>
      <pc:sldChg chg="addSp delSp modSp mod modNotesTx">
        <pc:chgData name="Vries VL de, Vera" userId="e5f67279-96b9-467a-a9e1-96a17e860913" providerId="ADAL" clId="{06A6005A-D0A2-6240-AEEB-CCEB1D55ABE0}" dt="2025-06-26T10:03:16.081" v="29" actId="20577"/>
        <pc:sldMkLst>
          <pc:docMk/>
          <pc:sldMk cId="903855085" sldId="279"/>
        </pc:sldMkLst>
      </pc:sldChg>
      <pc:sldChg chg="modNotesTx">
        <pc:chgData name="Vries VL de, Vera" userId="e5f67279-96b9-467a-a9e1-96a17e860913" providerId="ADAL" clId="{06A6005A-D0A2-6240-AEEB-CCEB1D55ABE0}" dt="2025-06-26T10:02:20.088" v="8" actId="790"/>
        <pc:sldMkLst>
          <pc:docMk/>
          <pc:sldMk cId="1766591923" sldId="280"/>
        </pc:sldMkLst>
      </pc:sldChg>
      <pc:sldChg chg="modNotesTx">
        <pc:chgData name="Vries VL de, Vera" userId="e5f67279-96b9-467a-a9e1-96a17e860913" providerId="ADAL" clId="{06A6005A-D0A2-6240-AEEB-CCEB1D55ABE0}" dt="2025-06-26T10:04:22.473" v="42" actId="790"/>
        <pc:sldMkLst>
          <pc:docMk/>
          <pc:sldMk cId="1681548029" sldId="281"/>
        </pc:sldMkLst>
      </pc:sldChg>
      <pc:sldChg chg="modSp mod modNotesTx">
        <pc:chgData name="Vries VL de, Vera" userId="e5f67279-96b9-467a-a9e1-96a17e860913" providerId="ADAL" clId="{06A6005A-D0A2-6240-AEEB-CCEB1D55ABE0}" dt="2025-06-26T10:03:40.696" v="36" actId="790"/>
        <pc:sldMkLst>
          <pc:docMk/>
          <pc:sldMk cId="3289440769" sldId="307"/>
        </pc:sldMkLst>
      </pc:sldChg>
      <pc:sldChg chg="addSp modSp mod modNotesTx">
        <pc:chgData name="Vries VL de, Vera" userId="e5f67279-96b9-467a-a9e1-96a17e860913" providerId="ADAL" clId="{06A6005A-D0A2-6240-AEEB-CCEB1D55ABE0}" dt="2025-06-26T10:22:33.793" v="109" actId="1076"/>
        <pc:sldMkLst>
          <pc:docMk/>
          <pc:sldMk cId="2946684557" sldId="311"/>
        </pc:sldMkLst>
      </pc:sldChg>
      <pc:sldChg chg="modSp mod modNotesTx">
        <pc:chgData name="Vries VL de, Vera" userId="e5f67279-96b9-467a-a9e1-96a17e860913" providerId="ADAL" clId="{06A6005A-D0A2-6240-AEEB-CCEB1D55ABE0}" dt="2025-06-26T10:06:46.094" v="72" actId="790"/>
        <pc:sldMkLst>
          <pc:docMk/>
          <pc:sldMk cId="2824969353" sldId="312"/>
        </pc:sldMkLst>
      </pc:sldChg>
      <pc:sldChg chg="addSp delSp modSp mod">
        <pc:chgData name="Vries VL de, Vera" userId="e5f67279-96b9-467a-a9e1-96a17e860913" providerId="ADAL" clId="{06A6005A-D0A2-6240-AEEB-CCEB1D55ABE0}" dt="2025-06-26T10:08:24.543" v="85" actId="1076"/>
        <pc:sldMkLst>
          <pc:docMk/>
          <pc:sldMk cId="3103113298" sldId="313"/>
        </pc:sldMkLst>
      </pc:sldChg>
      <pc:sldChg chg="modNotesTx">
        <pc:chgData name="Vries VL de, Vera" userId="e5f67279-96b9-467a-a9e1-96a17e860913" providerId="ADAL" clId="{06A6005A-D0A2-6240-AEEB-CCEB1D55ABE0}" dt="2025-06-26T10:08:57.778" v="91" actId="790"/>
        <pc:sldMkLst>
          <pc:docMk/>
          <pc:sldMk cId="2589222016" sldId="315"/>
        </pc:sldMkLst>
      </pc:sldChg>
      <pc:sldChg chg="modNotesTx">
        <pc:chgData name="Vries VL de, Vera" userId="e5f67279-96b9-467a-a9e1-96a17e860913" providerId="ADAL" clId="{06A6005A-D0A2-6240-AEEB-CCEB1D55ABE0}" dt="2025-06-26T10:05:14.326" v="48" actId="790"/>
        <pc:sldMkLst>
          <pc:docMk/>
          <pc:sldMk cId="713234983" sldId="317"/>
        </pc:sldMkLst>
      </pc:sldChg>
      <pc:sldChg chg="modNotesTx">
        <pc:chgData name="Vries VL de, Vera" userId="e5f67279-96b9-467a-a9e1-96a17e860913" providerId="ADAL" clId="{06A6005A-D0A2-6240-AEEB-CCEB1D55ABE0}" dt="2025-06-26T10:09:43.450" v="97" actId="790"/>
        <pc:sldMkLst>
          <pc:docMk/>
          <pc:sldMk cId="2973647131" sldId="318"/>
        </pc:sldMkLst>
      </pc:sldChg>
      <pc:sldChg chg="modNotesTx">
        <pc:chgData name="Vries VL de, Vera" userId="e5f67279-96b9-467a-a9e1-96a17e860913" providerId="ADAL" clId="{06A6005A-D0A2-6240-AEEB-CCEB1D55ABE0}" dt="2025-06-26T10:10:23.784" v="103" actId="790"/>
        <pc:sldMkLst>
          <pc:docMk/>
          <pc:sldMk cId="943841093" sldId="319"/>
        </pc:sldMkLst>
      </pc:sldChg>
    </pc:docChg>
  </pc:docChgLst>
  <pc:docChgLst>
    <pc:chgData name="Naber AT, Agnes" userId="S::a.t.naber@pl.hanze.nl::1de4adb8-2eec-4ec4-b651-b6432a5dc791" providerId="AD" clId="Web-{9131FF0F-5261-DF96-5205-5B6C2D75593E}"/>
    <pc:docChg chg="addSld delSld modSld modSection">
      <pc:chgData name="Naber AT, Agnes" userId="S::a.t.naber@pl.hanze.nl::1de4adb8-2eec-4ec4-b651-b6432a5dc791" providerId="AD" clId="Web-{9131FF0F-5261-DF96-5205-5B6C2D75593E}" dt="2025-07-07T11:48:38.293" v="30"/>
      <pc:docMkLst>
        <pc:docMk/>
      </pc:docMkLst>
      <pc:sldChg chg="modNotes">
        <pc:chgData name="Naber AT, Agnes" userId="S::a.t.naber@pl.hanze.nl::1de4adb8-2eec-4ec4-b651-b6432a5dc791" providerId="AD" clId="Web-{9131FF0F-5261-DF96-5205-5B6C2D75593E}" dt="2025-07-07T11:47:11.801" v="8"/>
        <pc:sldMkLst>
          <pc:docMk/>
          <pc:sldMk cId="0" sldId="256"/>
        </pc:sldMkLst>
      </pc:sldChg>
      <pc:sldChg chg="del">
        <pc:chgData name="Naber AT, Agnes" userId="S::a.t.naber@pl.hanze.nl::1de4adb8-2eec-4ec4-b651-b6432a5dc791" providerId="AD" clId="Web-{9131FF0F-5261-DF96-5205-5B6C2D75593E}" dt="2025-07-07T11:38:03.133" v="1"/>
        <pc:sldMkLst>
          <pc:docMk/>
          <pc:sldMk cId="2733830748" sldId="276"/>
        </pc:sldMkLst>
      </pc:sldChg>
      <pc:sldChg chg="modNotes">
        <pc:chgData name="Naber AT, Agnes" userId="S::a.t.naber@pl.hanze.nl::1de4adb8-2eec-4ec4-b651-b6432a5dc791" providerId="AD" clId="Web-{9131FF0F-5261-DF96-5205-5B6C2D75593E}" dt="2025-07-07T11:47:27.053" v="11"/>
        <pc:sldMkLst>
          <pc:docMk/>
          <pc:sldMk cId="903855085" sldId="279"/>
        </pc:sldMkLst>
      </pc:sldChg>
      <pc:sldChg chg="modNotes">
        <pc:chgData name="Naber AT, Agnes" userId="S::a.t.naber@pl.hanze.nl::1de4adb8-2eec-4ec4-b651-b6432a5dc791" providerId="AD" clId="Web-{9131FF0F-5261-DF96-5205-5B6C2D75593E}" dt="2025-07-07T11:47:44.757" v="15"/>
        <pc:sldMkLst>
          <pc:docMk/>
          <pc:sldMk cId="1681548029" sldId="281"/>
        </pc:sldMkLst>
      </pc:sldChg>
      <pc:sldChg chg="modNotes">
        <pc:chgData name="Naber AT, Agnes" userId="S::a.t.naber@pl.hanze.nl::1de4adb8-2eec-4ec4-b651-b6432a5dc791" providerId="AD" clId="Web-{9131FF0F-5261-DF96-5205-5B6C2D75593E}" dt="2025-07-07T11:47:34.303" v="13"/>
        <pc:sldMkLst>
          <pc:docMk/>
          <pc:sldMk cId="3289440769" sldId="307"/>
        </pc:sldMkLst>
      </pc:sldChg>
      <pc:sldChg chg="modNotes">
        <pc:chgData name="Naber AT, Agnes" userId="S::a.t.naber@pl.hanze.nl::1de4adb8-2eec-4ec4-b651-b6432a5dc791" providerId="AD" clId="Web-{9131FF0F-5261-DF96-5205-5B6C2D75593E}" dt="2025-07-07T11:48:01.852" v="20"/>
        <pc:sldMkLst>
          <pc:docMk/>
          <pc:sldMk cId="2946684557" sldId="311"/>
        </pc:sldMkLst>
      </pc:sldChg>
      <pc:sldChg chg="modNotes">
        <pc:chgData name="Naber AT, Agnes" userId="S::a.t.naber@pl.hanze.nl::1de4adb8-2eec-4ec4-b651-b6432a5dc791" providerId="AD" clId="Web-{9131FF0F-5261-DF96-5205-5B6C2D75593E}" dt="2025-07-07T11:48:10.837" v="22"/>
        <pc:sldMkLst>
          <pc:docMk/>
          <pc:sldMk cId="2824969353" sldId="312"/>
        </pc:sldMkLst>
      </pc:sldChg>
      <pc:sldChg chg="modNotes">
        <pc:chgData name="Naber AT, Agnes" userId="S::a.t.naber@pl.hanze.nl::1de4adb8-2eec-4ec4-b651-b6432a5dc791" providerId="AD" clId="Web-{9131FF0F-5261-DF96-5205-5B6C2D75593E}" dt="2025-07-07T11:48:17.728" v="24"/>
        <pc:sldMkLst>
          <pc:docMk/>
          <pc:sldMk cId="3103113298" sldId="313"/>
        </pc:sldMkLst>
      </pc:sldChg>
      <pc:sldChg chg="modNotes">
        <pc:chgData name="Naber AT, Agnes" userId="S::a.t.naber@pl.hanze.nl::1de4adb8-2eec-4ec4-b651-b6432a5dc791" providerId="AD" clId="Web-{9131FF0F-5261-DF96-5205-5B6C2D75593E}" dt="2025-07-07T11:48:24.245" v="26"/>
        <pc:sldMkLst>
          <pc:docMk/>
          <pc:sldMk cId="2589222016" sldId="315"/>
        </pc:sldMkLst>
      </pc:sldChg>
      <pc:sldChg chg="modSp">
        <pc:chgData name="Naber AT, Agnes" userId="S::a.t.naber@pl.hanze.nl::1de4adb8-2eec-4ec4-b651-b6432a5dc791" providerId="AD" clId="Web-{9131FF0F-5261-DF96-5205-5B6C2D75593E}" dt="2025-07-07T11:46:53.159" v="5" actId="20577"/>
        <pc:sldMkLst>
          <pc:docMk/>
          <pc:sldMk cId="1442945543" sldId="316"/>
        </pc:sldMkLst>
      </pc:sldChg>
      <pc:sldChg chg="modNotes">
        <pc:chgData name="Naber AT, Agnes" userId="S::a.t.naber@pl.hanze.nl::1de4adb8-2eec-4ec4-b651-b6432a5dc791" providerId="AD" clId="Web-{9131FF0F-5261-DF96-5205-5B6C2D75593E}" dt="2025-07-07T11:47:51.273" v="17"/>
        <pc:sldMkLst>
          <pc:docMk/>
          <pc:sldMk cId="713234983" sldId="317"/>
        </pc:sldMkLst>
      </pc:sldChg>
      <pc:sldChg chg="modNotes">
        <pc:chgData name="Naber AT, Agnes" userId="S::a.t.naber@pl.hanze.nl::1de4adb8-2eec-4ec4-b651-b6432a5dc791" providerId="AD" clId="Web-{9131FF0F-5261-DF96-5205-5B6C2D75593E}" dt="2025-07-07T11:48:31.214" v="28"/>
        <pc:sldMkLst>
          <pc:docMk/>
          <pc:sldMk cId="2973647131" sldId="318"/>
        </pc:sldMkLst>
      </pc:sldChg>
      <pc:sldChg chg="modNotes">
        <pc:chgData name="Naber AT, Agnes" userId="S::a.t.naber@pl.hanze.nl::1de4adb8-2eec-4ec4-b651-b6432a5dc791" providerId="AD" clId="Web-{9131FF0F-5261-DF96-5205-5B6C2D75593E}" dt="2025-07-07T11:48:38.293" v="30"/>
        <pc:sldMkLst>
          <pc:docMk/>
          <pc:sldMk cId="943841093" sldId="319"/>
        </pc:sldMkLst>
      </pc:sldChg>
      <pc:sldChg chg="add">
        <pc:chgData name="Naber AT, Agnes" userId="S::a.t.naber@pl.hanze.nl::1de4adb8-2eec-4ec4-b651-b6432a5dc791" providerId="AD" clId="Web-{9131FF0F-5261-DF96-5205-5B6C2D75593E}" dt="2025-07-07T11:37:56.195" v="0"/>
        <pc:sldMkLst>
          <pc:docMk/>
          <pc:sldMk cId="1389672259" sldId="320"/>
        </pc:sldMkLst>
      </pc:sldChg>
    </pc:docChg>
  </pc:docChgLst>
  <pc:docChgLst>
    <pc:chgData name="Vries VL de, Vera" userId="e5f67279-96b9-467a-a9e1-96a17e860913" providerId="ADAL" clId="{0CE0B62E-091C-5A05-AC36-B27A9027F071}"/>
    <pc:docChg chg="custSel delSld modSld modSection">
      <pc:chgData name="Vries VL de, Vera" userId="e5f67279-96b9-467a-a9e1-96a17e860913" providerId="ADAL" clId="{0CE0B62E-091C-5A05-AC36-B27A9027F071}" dt="2025-09-25T08:28:41.395" v="8" actId="26606"/>
      <pc:docMkLst>
        <pc:docMk/>
      </pc:docMkLst>
      <pc:sldChg chg="del">
        <pc:chgData name="Vries VL de, Vera" userId="e5f67279-96b9-467a-a9e1-96a17e860913" providerId="ADAL" clId="{0CE0B62E-091C-5A05-AC36-B27A9027F071}" dt="2025-09-16T10:50:16.492" v="0" actId="2696"/>
        <pc:sldMkLst>
          <pc:docMk/>
          <pc:sldMk cId="0" sldId="256"/>
        </pc:sldMkLst>
      </pc:sldChg>
      <pc:sldChg chg="del">
        <pc:chgData name="Vries VL de, Vera" userId="e5f67279-96b9-467a-a9e1-96a17e860913" providerId="ADAL" clId="{0CE0B62E-091C-5A05-AC36-B27A9027F071}" dt="2025-09-16T10:50:19.500" v="1" actId="2696"/>
        <pc:sldMkLst>
          <pc:docMk/>
          <pc:sldMk cId="402252690" sldId="288"/>
        </pc:sldMkLst>
      </pc:sldChg>
      <pc:sldChg chg="addSp delSp modSp mod modClrScheme chgLayout">
        <pc:chgData name="Vries VL de, Vera" userId="e5f67279-96b9-467a-a9e1-96a17e860913" providerId="ADAL" clId="{0CE0B62E-091C-5A05-AC36-B27A9027F071}" dt="2025-09-25T08:28:41.395" v="8" actId="26606"/>
        <pc:sldMkLst>
          <pc:docMk/>
          <pc:sldMk cId="1389672259" sldId="320"/>
        </pc:sldMkLst>
        <pc:spChg chg="mod">
          <ac:chgData name="Vries VL de, Vera" userId="e5f67279-96b9-467a-a9e1-96a17e860913" providerId="ADAL" clId="{0CE0B62E-091C-5A05-AC36-B27A9027F071}" dt="2025-09-16T10:50:59.721" v="2" actId="26606"/>
          <ac:spMkLst>
            <pc:docMk/>
            <pc:sldMk cId="1389672259" sldId="320"/>
            <ac:spMk id="3" creationId="{49DBFD50-86BB-8416-EAC2-A6FFE05BA01B}"/>
          </ac:spMkLst>
        </pc:spChg>
        <pc:spChg chg="mod">
          <ac:chgData name="Vries VL de, Vera" userId="e5f67279-96b9-467a-a9e1-96a17e860913" providerId="ADAL" clId="{0CE0B62E-091C-5A05-AC36-B27A9027F071}" dt="2025-09-16T10:50:59.721" v="2" actId="26606"/>
          <ac:spMkLst>
            <pc:docMk/>
            <pc:sldMk cId="1389672259" sldId="320"/>
            <ac:spMk id="6" creationId="{228A0422-E103-7A74-8232-A07A4746788B}"/>
          </ac:spMkLst>
        </pc:spChg>
        <pc:spChg chg="mod">
          <ac:chgData name="Vries VL de, Vera" userId="e5f67279-96b9-467a-a9e1-96a17e860913" providerId="ADAL" clId="{0CE0B62E-091C-5A05-AC36-B27A9027F071}" dt="2025-09-16T10:50:59.721" v="2" actId="26606"/>
          <ac:spMkLst>
            <pc:docMk/>
            <pc:sldMk cId="1389672259" sldId="320"/>
            <ac:spMk id="1035" creationId="{9E09654A-7C93-68CD-FDE4-61EBD3475F56}"/>
          </ac:spMkLst>
        </pc:spChg>
        <pc:spChg chg="add del">
          <ac:chgData name="Vries VL de, Vera" userId="e5f67279-96b9-467a-a9e1-96a17e860913" providerId="ADAL" clId="{0CE0B62E-091C-5A05-AC36-B27A9027F071}" dt="2025-09-25T08:28:41.395" v="8" actId="26606"/>
          <ac:spMkLst>
            <pc:docMk/>
            <pc:sldMk cId="1389672259" sldId="320"/>
            <ac:spMk id="1050" creationId="{BB310CB4-7128-943F-D6D4-ECF91F07B381}"/>
          </ac:spMkLst>
        </pc:spChg>
        <pc:spChg chg="add del">
          <ac:chgData name="Vries VL de, Vera" userId="e5f67279-96b9-467a-a9e1-96a17e860913" providerId="ADAL" clId="{0CE0B62E-091C-5A05-AC36-B27A9027F071}" dt="2025-09-25T08:28:41.395" v="8" actId="26606"/>
          <ac:spMkLst>
            <pc:docMk/>
            <pc:sldMk cId="1389672259" sldId="320"/>
            <ac:spMk id="1052" creationId="{77713916-7E15-CA2E-B624-2330F7E64CF0}"/>
          </ac:spMkLst>
        </pc:spChg>
        <pc:spChg chg="add">
          <ac:chgData name="Vries VL de, Vera" userId="e5f67279-96b9-467a-a9e1-96a17e860913" providerId="ADAL" clId="{0CE0B62E-091C-5A05-AC36-B27A9027F071}" dt="2025-09-25T08:28:41.395" v="8" actId="26606"/>
          <ac:spMkLst>
            <pc:docMk/>
            <pc:sldMk cId="1389672259" sldId="320"/>
            <ac:spMk id="1057" creationId="{ABA1F545-C480-DE7D-5E46-A2EB92FA88B5}"/>
          </ac:spMkLst>
        </pc:spChg>
        <pc:spChg chg="add">
          <ac:chgData name="Vries VL de, Vera" userId="e5f67279-96b9-467a-a9e1-96a17e860913" providerId="ADAL" clId="{0CE0B62E-091C-5A05-AC36-B27A9027F071}" dt="2025-09-25T08:28:41.395" v="8" actId="26606"/>
          <ac:spMkLst>
            <pc:docMk/>
            <pc:sldMk cId="1389672259" sldId="320"/>
            <ac:spMk id="1059" creationId="{9767052B-51CD-FFC7-79BF-524CCCF392BA}"/>
          </ac:spMkLst>
        </pc:spChg>
        <pc:picChg chg="add del mod ord">
          <ac:chgData name="Vries VL de, Vera" userId="e5f67279-96b9-467a-a9e1-96a17e860913" providerId="ADAL" clId="{0CE0B62E-091C-5A05-AC36-B27A9027F071}" dt="2025-09-25T08:28:37.937" v="6" actId="478"/>
          <ac:picMkLst>
            <pc:docMk/>
            <pc:sldMk cId="1389672259" sldId="320"/>
            <ac:picMk id="2" creationId="{54C81F83-5D0D-96D6-6026-F191AE7B9853}"/>
          </ac:picMkLst>
        </pc:picChg>
        <pc:picChg chg="add mod ord">
          <ac:chgData name="Vries VL de, Vera" userId="e5f67279-96b9-467a-a9e1-96a17e860913" providerId="ADAL" clId="{0CE0B62E-091C-5A05-AC36-B27A9027F071}" dt="2025-09-25T08:28:41.395" v="8" actId="26606"/>
          <ac:picMkLst>
            <pc:docMk/>
            <pc:sldMk cId="1389672259" sldId="320"/>
            <ac:picMk id="4" creationId="{2D0C3C55-DEE2-4FD9-7C93-9F61AC7A44D4}"/>
          </ac:picMkLst>
        </pc:picChg>
      </pc:sldChg>
    </pc:docChg>
  </pc:docChgLst>
  <pc:docChgLst>
    <pc:chgData name="Naber AT, Agnes" userId="S::a.t.naber@pl.hanze.nl::1de4adb8-2eec-4ec4-b651-b6432a5dc791" providerId="AD" clId="Web-{A42F4C8A-3423-0A64-062E-1E4EA96F8CBC}"/>
    <pc:docChg chg="modSld">
      <pc:chgData name="Naber AT, Agnes" userId="S::a.t.naber@pl.hanze.nl::1de4adb8-2eec-4ec4-b651-b6432a5dc791" providerId="AD" clId="Web-{A42F4C8A-3423-0A64-062E-1E4EA96F8CBC}" dt="2025-06-30T11:40:11.029" v="12"/>
      <pc:docMkLst>
        <pc:docMk/>
      </pc:docMkLst>
      <pc:sldChg chg="modNotes">
        <pc:chgData name="Naber AT, Agnes" userId="S::a.t.naber@pl.hanze.nl::1de4adb8-2eec-4ec4-b651-b6432a5dc791" providerId="AD" clId="Web-{A42F4C8A-3423-0A64-062E-1E4EA96F8CBC}" dt="2025-06-30T11:40:11.029" v="12"/>
        <pc:sldMkLst>
          <pc:docMk/>
          <pc:sldMk cId="0" sldId="256"/>
        </pc:sldMkLst>
      </pc:sldChg>
    </pc:docChg>
  </pc:docChgLst>
  <pc:docChgLst>
    <pc:chgData name="Naber AT, Agnes" userId="S::a.t.naber@pl.hanze.nl::1de4adb8-2eec-4ec4-b651-b6432a5dc791" providerId="AD" clId="Web-{EDE39021-2454-9EC0-772A-04CB8E8C21B0}"/>
    <pc:docChg chg="addSld modSld modSection">
      <pc:chgData name="Naber AT, Agnes" userId="S::a.t.naber@pl.hanze.nl::1de4adb8-2eec-4ec4-b651-b6432a5dc791" providerId="AD" clId="Web-{EDE39021-2454-9EC0-772A-04CB8E8C21B0}" dt="2025-06-30T11:27:11.954" v="242"/>
      <pc:docMkLst>
        <pc:docMk/>
      </pc:docMkLst>
      <pc:sldChg chg="modNotes">
        <pc:chgData name="Naber AT, Agnes" userId="S::a.t.naber@pl.hanze.nl::1de4adb8-2eec-4ec4-b651-b6432a5dc791" providerId="AD" clId="Web-{EDE39021-2454-9EC0-772A-04CB8E8C21B0}" dt="2025-06-30T11:07:29.768" v="63"/>
        <pc:sldMkLst>
          <pc:docMk/>
          <pc:sldMk cId="0" sldId="256"/>
        </pc:sldMkLst>
      </pc:sldChg>
      <pc:sldChg chg="modNotes">
        <pc:chgData name="Naber AT, Agnes" userId="S::a.t.naber@pl.hanze.nl::1de4adb8-2eec-4ec4-b651-b6432a5dc791" providerId="AD" clId="Web-{EDE39021-2454-9EC0-772A-04CB8E8C21B0}" dt="2025-06-30T11:08:20.490" v="83"/>
        <pc:sldMkLst>
          <pc:docMk/>
          <pc:sldMk cId="903855085" sldId="279"/>
        </pc:sldMkLst>
      </pc:sldChg>
      <pc:sldChg chg="modNotes">
        <pc:chgData name="Naber AT, Agnes" userId="S::a.t.naber@pl.hanze.nl::1de4adb8-2eec-4ec4-b651-b6432a5dc791" providerId="AD" clId="Web-{EDE39021-2454-9EC0-772A-04CB8E8C21B0}" dt="2025-06-30T11:07:42.097" v="79"/>
        <pc:sldMkLst>
          <pc:docMk/>
          <pc:sldMk cId="1766591923" sldId="280"/>
        </pc:sldMkLst>
      </pc:sldChg>
      <pc:sldChg chg="modSp modNotes">
        <pc:chgData name="Naber AT, Agnes" userId="S::a.t.naber@pl.hanze.nl::1de4adb8-2eec-4ec4-b651-b6432a5dc791" providerId="AD" clId="Web-{EDE39021-2454-9EC0-772A-04CB8E8C21B0}" dt="2025-06-30T11:11:25.271" v="107"/>
        <pc:sldMkLst>
          <pc:docMk/>
          <pc:sldMk cId="1681548029" sldId="281"/>
        </pc:sldMkLst>
      </pc:sldChg>
      <pc:sldChg chg="modNotes">
        <pc:chgData name="Naber AT, Agnes" userId="S::a.t.naber@pl.hanze.nl::1de4adb8-2eec-4ec4-b651-b6432a5dc791" providerId="AD" clId="Web-{EDE39021-2454-9EC0-772A-04CB8E8C21B0}" dt="2025-06-30T11:08:54.868" v="91"/>
        <pc:sldMkLst>
          <pc:docMk/>
          <pc:sldMk cId="3289440769" sldId="307"/>
        </pc:sldMkLst>
      </pc:sldChg>
      <pc:sldChg chg="modNotes">
        <pc:chgData name="Naber AT, Agnes" userId="S::a.t.naber@pl.hanze.nl::1de4adb8-2eec-4ec4-b651-b6432a5dc791" providerId="AD" clId="Web-{EDE39021-2454-9EC0-772A-04CB8E8C21B0}" dt="2025-06-30T11:09:08.213" v="93"/>
        <pc:sldMkLst>
          <pc:docMk/>
          <pc:sldMk cId="2152395404" sldId="308"/>
        </pc:sldMkLst>
      </pc:sldChg>
      <pc:sldChg chg="modNotes">
        <pc:chgData name="Naber AT, Agnes" userId="S::a.t.naber@pl.hanze.nl::1de4adb8-2eec-4ec4-b651-b6432a5dc791" providerId="AD" clId="Web-{EDE39021-2454-9EC0-772A-04CB8E8C21B0}" dt="2025-06-30T11:12:26.260" v="121"/>
        <pc:sldMkLst>
          <pc:docMk/>
          <pc:sldMk cId="2751840321" sldId="310"/>
        </pc:sldMkLst>
      </pc:sldChg>
      <pc:sldChg chg="modSp modNotes">
        <pc:chgData name="Naber AT, Agnes" userId="S::a.t.naber@pl.hanze.nl::1de4adb8-2eec-4ec4-b651-b6432a5dc791" providerId="AD" clId="Web-{EDE39021-2454-9EC0-772A-04CB8E8C21B0}" dt="2025-06-30T11:14:09.737" v="129" actId="20577"/>
        <pc:sldMkLst>
          <pc:docMk/>
          <pc:sldMk cId="2946684557" sldId="311"/>
        </pc:sldMkLst>
      </pc:sldChg>
      <pc:sldChg chg="modSp modNotes">
        <pc:chgData name="Naber AT, Agnes" userId="S::a.t.naber@pl.hanze.nl::1de4adb8-2eec-4ec4-b651-b6432a5dc791" providerId="AD" clId="Web-{EDE39021-2454-9EC0-772A-04CB8E8C21B0}" dt="2025-06-30T11:15:07.694" v="136" actId="20577"/>
        <pc:sldMkLst>
          <pc:docMk/>
          <pc:sldMk cId="2824969353" sldId="312"/>
        </pc:sldMkLst>
      </pc:sldChg>
      <pc:sldChg chg="modNotes">
        <pc:chgData name="Naber AT, Agnes" userId="S::a.t.naber@pl.hanze.nl::1de4adb8-2eec-4ec4-b651-b6432a5dc791" providerId="AD" clId="Web-{EDE39021-2454-9EC0-772A-04CB8E8C21B0}" dt="2025-06-30T11:15:34.228" v="138"/>
        <pc:sldMkLst>
          <pc:docMk/>
          <pc:sldMk cId="3103113298" sldId="313"/>
        </pc:sldMkLst>
      </pc:sldChg>
      <pc:sldChg chg="modSp modNotes">
        <pc:chgData name="Naber AT, Agnes" userId="S::a.t.naber@pl.hanze.nl::1de4adb8-2eec-4ec4-b651-b6432a5dc791" providerId="AD" clId="Web-{EDE39021-2454-9EC0-772A-04CB8E8C21B0}" dt="2025-06-30T11:22:31.870" v="193" actId="20577"/>
        <pc:sldMkLst>
          <pc:docMk/>
          <pc:sldMk cId="2589222016" sldId="315"/>
        </pc:sldMkLst>
      </pc:sldChg>
      <pc:sldChg chg="add">
        <pc:chgData name="Naber AT, Agnes" userId="S::a.t.naber@pl.hanze.nl::1de4adb8-2eec-4ec4-b651-b6432a5dc791" providerId="AD" clId="Web-{EDE39021-2454-9EC0-772A-04CB8E8C21B0}" dt="2025-06-30T11:25:00.663" v="214"/>
        <pc:sldMkLst>
          <pc:docMk/>
          <pc:sldMk cId="1442945543" sldId="316"/>
        </pc:sldMkLst>
      </pc:sldChg>
      <pc:sldChg chg="modSp modNotes">
        <pc:chgData name="Naber AT, Agnes" userId="S::a.t.naber@pl.hanze.nl::1de4adb8-2eec-4ec4-b651-b6432a5dc791" providerId="AD" clId="Web-{EDE39021-2454-9EC0-772A-04CB8E8C21B0}" dt="2025-06-30T11:11:59.008" v="119" actId="20577"/>
        <pc:sldMkLst>
          <pc:docMk/>
          <pc:sldMk cId="713234983" sldId="317"/>
        </pc:sldMkLst>
      </pc:sldChg>
      <pc:sldChg chg="modSp modNotes">
        <pc:chgData name="Naber AT, Agnes" userId="S::a.t.naber@pl.hanze.nl::1de4adb8-2eec-4ec4-b651-b6432a5dc791" providerId="AD" clId="Web-{EDE39021-2454-9EC0-772A-04CB8E8C21B0}" dt="2025-06-30T11:24:07.643" v="204"/>
        <pc:sldMkLst>
          <pc:docMk/>
          <pc:sldMk cId="2973647131" sldId="318"/>
        </pc:sldMkLst>
      </pc:sldChg>
      <pc:sldChg chg="modSp modNotes">
        <pc:chgData name="Naber AT, Agnes" userId="S::a.t.naber@pl.hanze.nl::1de4adb8-2eec-4ec4-b651-b6432a5dc791" providerId="AD" clId="Web-{EDE39021-2454-9EC0-772A-04CB8E8C21B0}" dt="2025-06-30T11:27:11.954" v="242"/>
        <pc:sldMkLst>
          <pc:docMk/>
          <pc:sldMk cId="943841093" sldId="31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US"/>
          </a:p>
        </p:txBody>
      </p:sp>
      <p:sp>
        <p:nvSpPr>
          <p:cNvPr id="3" name="Tijdelijke aanduiding voor datum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9E7BEFD6-66EE-49A1-B4A8-EEDDC70D26A6}" type="datetimeFigureOut">
              <a:rPr lang="en-US" smtClean="0"/>
              <a:t>9/25/25</a:t>
            </a:fld>
            <a:endParaRPr lang="en-US"/>
          </a:p>
        </p:txBody>
      </p:sp>
      <p:sp>
        <p:nvSpPr>
          <p:cNvPr id="4" name="Tijdelijke aanduiding voor dia-afbeelding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n-US"/>
          </a:p>
        </p:txBody>
      </p:sp>
      <p:sp>
        <p:nvSpPr>
          <p:cNvPr id="5" name="Tijdelijke aanduiding voor notiti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6" name="Tijdelijke aanduiding voor voettekst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n-US"/>
          </a:p>
        </p:txBody>
      </p:sp>
      <p:sp>
        <p:nvSpPr>
          <p:cNvPr id="7" name="Tijdelijke aanduiding voor dianumm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B39B8B-C8EF-42B5-B611-981176E39BF8}" type="slidenum">
              <a:rPr lang="en-US" smtClean="0"/>
              <a:t>‹nr.›</a:t>
            </a:fld>
            <a:endParaRPr lang="en-US"/>
          </a:p>
        </p:txBody>
      </p:sp>
    </p:spTree>
    <p:extLst>
      <p:ext uri="{BB962C8B-B14F-4D97-AF65-F5344CB8AC3E}">
        <p14:creationId xmlns:p14="http://schemas.microsoft.com/office/powerpoint/2010/main" val="2844783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augeo.nl/kindcheck"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a:t>
            </a:fld>
            <a:endParaRPr lang="en-US"/>
          </a:p>
        </p:txBody>
      </p:sp>
    </p:spTree>
    <p:extLst>
      <p:ext uri="{BB962C8B-B14F-4D97-AF65-F5344CB8AC3E}">
        <p14:creationId xmlns:p14="http://schemas.microsoft.com/office/powerpoint/2010/main" val="39370359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Mogelijke werkvorm:</a:t>
            </a:r>
            <a:endParaRPr lang="en-US" dirty="0">
              <a:solidFill>
                <a:srgbClr val="444444"/>
              </a:solidFill>
            </a:endParaRPr>
          </a:p>
          <a:p>
            <a:r>
              <a:rPr lang="nl-NL" dirty="0"/>
              <a:t>De docent kan de studenten antwoorden laten invoeren in de </a:t>
            </a:r>
            <a:r>
              <a:rPr lang="nl-NL" dirty="0" err="1"/>
              <a:t>Padlet</a:t>
            </a:r>
            <a:r>
              <a:rPr lang="nl-NL" dirty="0"/>
              <a:t> of </a:t>
            </a:r>
            <a:r>
              <a:rPr lang="nl-NL" dirty="0" err="1"/>
              <a:t>Mentimeter</a:t>
            </a:r>
            <a:r>
              <a:rPr lang="nl-NL" dirty="0"/>
              <a:t>. En dit klassikaal bespreken.</a:t>
            </a:r>
            <a:endParaRPr lang="nl-NL" dirty="0">
              <a:solidFill>
                <a:srgbClr val="444444"/>
              </a:solidFill>
            </a:endParaRPr>
          </a:p>
          <a:p>
            <a:endParaRPr lang="nl-NL" dirty="0">
              <a:solidFill>
                <a:srgbClr val="444444"/>
              </a:solidFill>
            </a:endParaRPr>
          </a:p>
          <a:p>
            <a:r>
              <a:rPr lang="nl-NL" noProof="0" dirty="0"/>
              <a:t>Voor de docent in </a:t>
            </a:r>
            <a:r>
              <a:rPr lang="nl-NL" i="1" dirty="0"/>
              <a:t>Verhalen van kracht en kwetsbaarheid </a:t>
            </a:r>
            <a:r>
              <a:rPr lang="nl-NL" dirty="0"/>
              <a:t>staan</a:t>
            </a:r>
            <a:r>
              <a:rPr lang="nl-NL" noProof="0" dirty="0"/>
              <a:t> mogelijke antwoorden in Bijlage 4</a:t>
            </a:r>
            <a:r>
              <a:rPr lang="nl-NL" dirty="0"/>
              <a:t> en hieronder:</a:t>
            </a:r>
            <a:endParaRPr lang="nl-NL" dirty="0">
              <a:ea typeface="Calibri"/>
              <a:cs typeface="Calibri"/>
            </a:endParaRPr>
          </a:p>
          <a:p>
            <a:pPr marL="171450" indent="-171450" algn="just">
              <a:buFont typeface="Aptos"/>
              <a:buChar char="•"/>
            </a:pPr>
            <a:r>
              <a:rPr lang="nl-NL" b="1" dirty="0"/>
              <a:t>Hoog gevoel van Teacher </a:t>
            </a:r>
            <a:r>
              <a:rPr lang="nl-NL" b="1" dirty="0" err="1"/>
              <a:t>Self-Efficacy</a:t>
            </a:r>
            <a:r>
              <a:rPr lang="nl-NL" b="1" dirty="0"/>
              <a:t> in het rustig blijven bij lastige situaties:</a:t>
            </a:r>
            <a:r>
              <a:rPr lang="nl-NL" dirty="0"/>
              <a:t> Nienke geeft aan een hoog gevoel van Teacher </a:t>
            </a:r>
            <a:r>
              <a:rPr lang="nl-NL" dirty="0" err="1"/>
              <a:t>Self-Efficacy</a:t>
            </a:r>
            <a:r>
              <a:rPr lang="nl-NL" dirty="0"/>
              <a:t> te ervaren door altijd rustig te blijven bij haar leerlingen en dus ook bij Rick. Maak gebruik van de handreiking ‘Preventief werken aan sociaal emotionele ontwikkeling en welbevinden: Een handreiking voor leerkrachten/docenten in het PO en VO (Steinweg et al., 2021): Hoe kan de leerkracht werken aan stressreductie bij de leerlingen, wat bijdraagt aan het verhogen van Teacher </a:t>
            </a:r>
            <a:r>
              <a:rPr lang="nl-NL" dirty="0" err="1"/>
              <a:t>Self-Efficacy</a:t>
            </a:r>
            <a:r>
              <a:rPr lang="nl-NL" dirty="0"/>
              <a:t>?</a:t>
            </a:r>
            <a:endParaRPr lang="nl-NL" dirty="0">
              <a:ea typeface="Calibri"/>
              <a:cs typeface="Calibri"/>
            </a:endParaRPr>
          </a:p>
          <a:p>
            <a:pPr marL="628650" lvl="1" indent="-171450" algn="just">
              <a:buFont typeface="Courier New"/>
              <a:buChar char="○"/>
            </a:pPr>
            <a:r>
              <a:rPr lang="nl-NL" i="1" dirty="0"/>
              <a:t>De handreiking geeft de leerkracht een aantal handvatten voor stressreductie bij leerlingen. </a:t>
            </a:r>
            <a:endParaRPr lang="nl-NL" dirty="0"/>
          </a:p>
          <a:p>
            <a:pPr marL="628650" lvl="1" indent="-171450" algn="just">
              <a:buFont typeface="Courier New"/>
              <a:buChar char="○"/>
            </a:pPr>
            <a:r>
              <a:rPr lang="nl-NL" i="1" dirty="0"/>
              <a:t>Ontspanning: zorg voor ontspanningsmomenten op een dag en leer leerlingen te ontspannen</a:t>
            </a:r>
            <a:endParaRPr lang="nl-NL" dirty="0"/>
          </a:p>
          <a:p>
            <a:pPr marL="628650" lvl="1" indent="-171450" algn="just">
              <a:buFont typeface="Courier New"/>
              <a:buChar char="○"/>
            </a:pPr>
            <a:r>
              <a:rPr lang="nl-NL" i="1" dirty="0"/>
              <a:t>Bijkomen: geef een leerling tijd om bij te komen na een stressvolle situatie</a:t>
            </a:r>
            <a:endParaRPr lang="nl-NL" dirty="0"/>
          </a:p>
          <a:p>
            <a:pPr marL="628650" lvl="1" indent="-171450" algn="just">
              <a:buFont typeface="Courier New"/>
              <a:buChar char="○"/>
            </a:pPr>
            <a:r>
              <a:rPr lang="nl-NL" i="1" dirty="0"/>
              <a:t>Bewegen: stimuleer leerlingen om te bewegen, want dit verlaagt het stresshormoon</a:t>
            </a:r>
            <a:endParaRPr lang="nl-NL" dirty="0"/>
          </a:p>
          <a:p>
            <a:pPr marL="628650" lvl="1" indent="-171450" algn="just">
              <a:buFont typeface="Courier New"/>
              <a:buChar char="○"/>
            </a:pPr>
            <a:r>
              <a:rPr lang="nl-NL" i="1" dirty="0"/>
              <a:t>Prioriteer: geef complimenten voor het proces en niet op het resultaat</a:t>
            </a:r>
            <a:endParaRPr lang="nl-NL" dirty="0"/>
          </a:p>
          <a:p>
            <a:pPr marL="628650" lvl="1" indent="-171450" algn="just">
              <a:buFont typeface="Courier New"/>
              <a:buChar char="○"/>
            </a:pPr>
            <a:r>
              <a:rPr lang="nl-NL" i="1" dirty="0"/>
              <a:t>Bron: help mee om te zoeken naar de stressbron </a:t>
            </a:r>
            <a:endParaRPr lang="nl-NL" dirty="0"/>
          </a:p>
          <a:p>
            <a:endParaRPr lang="nl-NL" dirty="0">
              <a:ea typeface="Calibri"/>
              <a:cs typeface="Calibri"/>
            </a:endParaRP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10</a:t>
            </a:fld>
            <a:endParaRPr lang="en-US"/>
          </a:p>
        </p:txBody>
      </p:sp>
    </p:spTree>
    <p:extLst>
      <p:ext uri="{BB962C8B-B14F-4D97-AF65-F5344CB8AC3E}">
        <p14:creationId xmlns:p14="http://schemas.microsoft.com/office/powerpoint/2010/main" val="11388506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Mogelijke werkvorm:</a:t>
            </a:r>
            <a:endParaRPr lang="en-US" dirty="0">
              <a:solidFill>
                <a:srgbClr val="444444"/>
              </a:solidFill>
            </a:endParaRPr>
          </a:p>
          <a:p>
            <a:r>
              <a:rPr lang="nl-NL" dirty="0"/>
              <a:t>De docent kan de studenten antwoorden laten invoeren in de </a:t>
            </a:r>
            <a:r>
              <a:rPr lang="nl-NL" dirty="0" err="1"/>
              <a:t>Padlet</a:t>
            </a:r>
            <a:r>
              <a:rPr lang="nl-NL" dirty="0"/>
              <a:t> of </a:t>
            </a:r>
            <a:r>
              <a:rPr lang="nl-NL" dirty="0" err="1"/>
              <a:t>Mentimeter</a:t>
            </a:r>
            <a:r>
              <a:rPr lang="nl-NL" dirty="0"/>
              <a:t>. En dit klassikaal bespreken.</a:t>
            </a:r>
            <a:endParaRPr lang="en-US" dirty="0">
              <a:solidFill>
                <a:srgbClr val="444444"/>
              </a:solidFill>
            </a:endParaRPr>
          </a:p>
          <a:p>
            <a:endParaRPr lang="nl-NL" dirty="0">
              <a:solidFill>
                <a:srgbClr val="444444"/>
              </a:solidFill>
            </a:endParaRPr>
          </a:p>
          <a:p>
            <a:r>
              <a:rPr lang="nl-NL" noProof="0" dirty="0"/>
              <a:t>Voor de docent: in </a:t>
            </a:r>
            <a:r>
              <a:rPr lang="nl-NL" i="1" dirty="0"/>
              <a:t>Verhalen van kracht en kwetsbaarheid</a:t>
            </a:r>
            <a:r>
              <a:rPr lang="nl-NL" noProof="0" dirty="0"/>
              <a:t> staan mogelijke antwoorden in Bijlage 4</a:t>
            </a:r>
            <a:r>
              <a:rPr lang="nl-NL" dirty="0"/>
              <a:t> en hieronder:</a:t>
            </a:r>
            <a:endParaRPr lang="nl-NL" dirty="0">
              <a:ea typeface="Calibri"/>
              <a:cs typeface="Calibri"/>
            </a:endParaRPr>
          </a:p>
          <a:p>
            <a:pPr marL="171450" indent="-171450" algn="just">
              <a:buFont typeface="Aptos"/>
              <a:buChar char="•"/>
            </a:pPr>
            <a:r>
              <a:rPr lang="nl-NL" b="1" dirty="0"/>
              <a:t>Laag gevoel van Teacher </a:t>
            </a:r>
            <a:r>
              <a:rPr lang="nl-NL" b="1" dirty="0" err="1"/>
              <a:t>Self-Efficacy</a:t>
            </a:r>
            <a:r>
              <a:rPr lang="nl-NL" b="1" dirty="0"/>
              <a:t> in het niet kunnen vinden van een effectieve aanpak:</a:t>
            </a:r>
            <a:r>
              <a:rPr lang="nl-NL" dirty="0"/>
              <a:t> Nienke geeft aan een laag gevoel van Teacher </a:t>
            </a:r>
            <a:r>
              <a:rPr lang="nl-NL" dirty="0" err="1"/>
              <a:t>Self-Efficacy</a:t>
            </a:r>
            <a:r>
              <a:rPr lang="nl-NL" dirty="0"/>
              <a:t> te ervaren wanneer ze van alles probeert om Rick aan het werk te krijgen, maar dit niet effectief blijkt te zijn doordat hij niet goed in zijn vel zit. Maar gebruik van het Trimbos-rapport ‘Integraal werken aan welbevinden in het onderwijs’ (2023) en zoek naar tips hoe leerkrachten en de school kunnen werken aan het welbevinden van hun leerlingen en beantwoord op basis hiervan de volgende vraag: Wat zou jij in deze situatie hebben gedaan en waarom? Wat zou je als vervolgacties ingezet hebben? </a:t>
            </a:r>
            <a:endParaRPr lang="nl-NL" dirty="0">
              <a:ea typeface="Calibri"/>
              <a:cs typeface="Calibri"/>
            </a:endParaRPr>
          </a:p>
          <a:p>
            <a:pPr marL="628650" lvl="1" indent="-171450" algn="just">
              <a:buFont typeface="Courier New"/>
              <a:buChar char="○"/>
            </a:pPr>
            <a:r>
              <a:rPr lang="nl-NL" i="1" dirty="0"/>
              <a:t>Volgens het Trimbosrapport is een goed welbevinden van een leerling bevorderend voor het leren. Voor kinderen die opgroeien in ongunstige omstandigheden is het van groot belang dat er op school actief wordt gewerkt aan het bevorderen van veiligheid, verbinding en veerkracht. Waarbij de leerlingen onderwijs krijgen met erkende interventies of lespakketten gericht op het aanleren van sociaal-emotionele vaardigheden, maar ook op het vergroten van mentale gezondheidsvaardigheden. Door extra aandacht te besteden aan de sociaal-emotionele ontwikkeling van deze leerlingen, stressbronnen te verminderen (bijvoorbeeld door traumasensitief lesgeven) en te investeren in het contact met ouders, kan het welbevinden van deze kinderen aanzienlijk worden verbeterd.</a:t>
            </a:r>
            <a:r>
              <a:rPr lang="nl-NL" dirty="0"/>
              <a:t> </a:t>
            </a:r>
            <a:r>
              <a:rPr lang="nl-NL" i="1" dirty="0"/>
              <a:t>Als school kun je in samenwerking met (zorgpartners in) de omgeving werken aan een passend aanbod voor deze leerlingen, er bestaan verschillende interventies voor kinderen met een verhoogd risico op problemen. Want het bieden van psychosociale hulp binnen school heeft positieve effecten op het welbevinden van leerlingen.</a:t>
            </a:r>
            <a:endParaRPr lang="nl-NL" dirty="0"/>
          </a:p>
          <a:p>
            <a:endParaRPr lang="nl-NL"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11</a:t>
            </a:fld>
            <a:endParaRPr lang="en-US"/>
          </a:p>
        </p:txBody>
      </p:sp>
    </p:spTree>
    <p:extLst>
      <p:ext uri="{BB962C8B-B14F-4D97-AF65-F5344CB8AC3E}">
        <p14:creationId xmlns:p14="http://schemas.microsoft.com/office/powerpoint/2010/main" val="30304513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defRPr/>
            </a:pPr>
            <a:r>
              <a:rPr lang="nl-NL" noProof="0" dirty="0"/>
              <a:t>Eventueel Bijlage 3 </a:t>
            </a:r>
            <a:r>
              <a:rPr lang="nl-NL" dirty="0"/>
              <a:t>(tabel Versterkers) </a:t>
            </a:r>
            <a:r>
              <a:rPr lang="nl-NL" noProof="0" dirty="0"/>
              <a:t>uit</a:t>
            </a:r>
            <a:r>
              <a:rPr lang="nl-NL" dirty="0"/>
              <a:t> </a:t>
            </a:r>
            <a:r>
              <a:rPr lang="nl-NL" i="1" dirty="0"/>
              <a:t>Verhalen van kracht en kwetsbaarheid </a:t>
            </a:r>
            <a:r>
              <a:rPr lang="nl-NL" noProof="0" dirty="0"/>
              <a:t>uitdelen aan de studenten</a:t>
            </a:r>
            <a:r>
              <a:rPr lang="nl-NL" dirty="0"/>
              <a:t>.</a:t>
            </a:r>
            <a:endParaRPr lang="en-US" dirty="0">
              <a:solidFill>
                <a:srgbClr val="444444"/>
              </a:solidFill>
            </a:endParaRPr>
          </a:p>
          <a:p>
            <a:pPr>
              <a:defRPr/>
            </a:pPr>
            <a:endParaRPr lang="nl-NL" dirty="0">
              <a:solidFill>
                <a:srgbClr val="444444"/>
              </a:solidFill>
            </a:endParaRPr>
          </a:p>
          <a:p>
            <a:pPr>
              <a:defRPr/>
            </a:pPr>
            <a:r>
              <a:rPr lang="nl-NL" dirty="0"/>
              <a:t>Mogelijke werkvormen:</a:t>
            </a:r>
            <a:endParaRPr lang="en-US">
              <a:solidFill>
                <a:srgbClr val="444444"/>
              </a:solidFill>
            </a:endParaRPr>
          </a:p>
          <a:p>
            <a:pPr>
              <a:defRPr/>
            </a:pPr>
            <a:r>
              <a:rPr lang="nl-NL" dirty="0"/>
              <a:t>Binnen-buitenkring of speeddaten: studenten vertellen elkaar over wat ze in het schema hebben ingevuld en hoe de school leerlingen ondersteunt</a:t>
            </a:r>
            <a:r>
              <a:rPr lang="nl-NL" noProof="0" dirty="0"/>
              <a:t>.</a:t>
            </a:r>
            <a:endParaRPr lang="en-US" dirty="0"/>
          </a:p>
          <a:p>
            <a:endParaRPr lang="en-US" dirty="0">
              <a:ea typeface="Calibri"/>
              <a:cs typeface="Calibri"/>
            </a:endParaRP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12</a:t>
            </a:fld>
            <a:endParaRPr lang="en-US"/>
          </a:p>
        </p:txBody>
      </p:sp>
    </p:spTree>
    <p:extLst>
      <p:ext uri="{BB962C8B-B14F-4D97-AF65-F5344CB8AC3E}">
        <p14:creationId xmlns:p14="http://schemas.microsoft.com/office/powerpoint/2010/main" val="30410162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D59453-1B52-9BB3-F7D9-27428D4859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04CEBA-32BD-40B2-0D67-314602C7D7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5E2E2E7-2E84-36D4-D846-AB11A5CE0DDE}"/>
              </a:ext>
            </a:extLst>
          </p:cNvPr>
          <p:cNvSpPr>
            <a:spLocks noGrp="1"/>
          </p:cNvSpPr>
          <p:nvPr>
            <p:ph type="body" idx="1"/>
          </p:nvPr>
        </p:nvSpPr>
        <p:spPr/>
        <p:txBody>
          <a:bodyPr/>
          <a:lstStyle/>
          <a:p>
            <a:r>
              <a:rPr lang="nl-NL" dirty="0"/>
              <a:t>Mogelijke werkvorm:</a:t>
            </a:r>
            <a:endParaRPr lang="en-US">
              <a:solidFill>
                <a:srgbClr val="444444"/>
              </a:solidFill>
            </a:endParaRPr>
          </a:p>
          <a:p>
            <a:pPr marL="171450" indent="-171450">
              <a:buFont typeface="Arial,Sans-Serif"/>
              <a:buChar char="•"/>
            </a:pPr>
            <a:r>
              <a:rPr lang="nl-NL" dirty="0"/>
              <a:t>Laat de studenten een </a:t>
            </a:r>
            <a:r>
              <a:rPr lang="nl-NL" dirty="0" err="1"/>
              <a:t>mindmap</a:t>
            </a:r>
            <a:r>
              <a:rPr lang="nl-NL" dirty="0"/>
              <a:t> maken van de verschillende vormen van (</a:t>
            </a:r>
            <a:r>
              <a:rPr lang="nl-NL" dirty="0" err="1"/>
              <a:t>kinder</a:t>
            </a:r>
            <a:r>
              <a:rPr lang="nl-NL" dirty="0"/>
              <a:t>)mishandeling en laat deze onderling uitwisselen.</a:t>
            </a:r>
            <a:endParaRPr lang="en-US" dirty="0">
              <a:solidFill>
                <a:srgbClr val="444444"/>
              </a:solidFill>
            </a:endParaRPr>
          </a:p>
          <a:p>
            <a:endParaRPr lang="nl-NL" dirty="0">
              <a:solidFill>
                <a:srgbClr val="444444"/>
              </a:solidFill>
            </a:endParaRPr>
          </a:p>
          <a:p>
            <a:r>
              <a:rPr lang="nl-NL" noProof="0" dirty="0"/>
              <a:t>Voor de docent: in </a:t>
            </a:r>
            <a:r>
              <a:rPr lang="nl-NL" i="1" dirty="0"/>
              <a:t>Verhalen van kracht en kwetsbaarheid</a:t>
            </a:r>
            <a:r>
              <a:rPr lang="nl-NL" noProof="0" dirty="0"/>
              <a:t> staan mogelijke antwoorden in Bijlage 4</a:t>
            </a:r>
            <a:r>
              <a:rPr lang="nl-NL" dirty="0"/>
              <a:t> en hieronder:</a:t>
            </a:r>
            <a:endParaRPr lang="nl-NL" dirty="0">
              <a:ea typeface="Calibri"/>
              <a:cs typeface="Calibri"/>
            </a:endParaRPr>
          </a:p>
          <a:p>
            <a:pPr marL="171450" indent="-171450" algn="just">
              <a:buFont typeface="Aptos"/>
              <a:buChar char="•"/>
            </a:pPr>
            <a:r>
              <a:rPr lang="nl-NL" dirty="0"/>
              <a:t>Uit het verhaal van Rick blijkt dat hij te maken heeft gehad met fysieke en verbale mishandeling. Onderzoek welke andere vormen van (</a:t>
            </a:r>
            <a:r>
              <a:rPr lang="nl-NL" dirty="0" err="1"/>
              <a:t>kinder</a:t>
            </a:r>
            <a:r>
              <a:rPr lang="nl-NL" dirty="0"/>
              <a:t>)mishandeling er zijn. Beschrijf per vorm de definitie en geef aan welke signalen je als leerkracht kunt herkennen. Gebruik hierbij inzichten uit de literatuur.</a:t>
            </a:r>
            <a:endParaRPr lang="nl-NL" dirty="0">
              <a:ea typeface="Calibri"/>
              <a:cs typeface="Calibri"/>
            </a:endParaRPr>
          </a:p>
          <a:p>
            <a:pPr marL="628650" lvl="1" indent="-171450" algn="just">
              <a:buFont typeface="Courier New"/>
              <a:buChar char="○"/>
            </a:pPr>
            <a:r>
              <a:rPr lang="nl-NL" i="1" dirty="0"/>
              <a:t>Het Nederlands Jeugd Instituut (NJI) definieert kindermishandeling als volgt (</a:t>
            </a:r>
            <a:r>
              <a:rPr lang="nl-NL" i="1" dirty="0" err="1"/>
              <a:t>z.d.</a:t>
            </a:r>
            <a:r>
              <a:rPr lang="nl-NL" i="1" dirty="0"/>
              <a:t>): “Kindermishandeling is elke vorm van mishandeling die voor een kind bedreigend of gewelddadig is. Dus niet alleen lichamelijk geweld, maar ook bijvoorbeeld emotionele mishandeling of verwaarlozing vallen eronder. Bij elke vorm van kindermishandeling varieert de ernst van licht tot zeer zwaar. De duur en frequentie van het geweld bepalen mede de ernst van de mishandeling. Stress, als gevolg van problemen bij de ouders, het kind, het gezin of in de omgeving, kan een rol spelen bij het ontstaan van een situatie waarin kindermishandeling zich voordoet.”</a:t>
            </a:r>
            <a:endParaRPr lang="nl-NL"/>
          </a:p>
          <a:p>
            <a:pPr marL="628650" lvl="1" indent="-171450" algn="just">
              <a:buFont typeface="Courier New"/>
              <a:buChar char="○"/>
            </a:pPr>
            <a:r>
              <a:rPr lang="nl-NL" i="1" dirty="0"/>
              <a:t>Er wordt door het NJI een onderscheid gemaakt tussen de volgende vormen van kindermishandeling en de gevolgen hiervan:</a:t>
            </a:r>
            <a:endParaRPr lang="nl-NL"/>
          </a:p>
          <a:p>
            <a:pPr marL="1085850" lvl="2" indent="-171450" algn="just">
              <a:buFont typeface="Wingdings"/>
              <a:buChar char="▪"/>
            </a:pPr>
            <a:r>
              <a:rPr lang="nl-NL" i="1" dirty="0"/>
              <a:t>Lichamelijke mishandeling: “Onder lichamelijke of fysieke kindermishandeling vallen alle vormen van lichamelijk geweld tegen een kind, zoals slaan met de vlakke hand of een voorwerp, schoppen, bijten, knijpen, krabben, aan haren trekken of brandwonden toebrengen.”</a:t>
            </a:r>
            <a:endParaRPr lang="nl-NL"/>
          </a:p>
          <a:p>
            <a:pPr marL="1543050" lvl="3" indent="-171450" algn="just">
              <a:buFont typeface="Symbol"/>
              <a:buChar char="•"/>
            </a:pPr>
            <a:r>
              <a:rPr lang="nl-NL" i="1" dirty="0"/>
              <a:t>Mogelijke signalen: </a:t>
            </a:r>
            <a:endParaRPr lang="nl-NL"/>
          </a:p>
          <a:p>
            <a:pPr marL="2000250" lvl="4" indent="-171450" algn="just">
              <a:buFont typeface="Courier New"/>
              <a:buChar char="○"/>
            </a:pPr>
            <a:r>
              <a:rPr lang="nl-NL" i="1" dirty="0"/>
              <a:t>Onverklaarbare blauwe plekken/</a:t>
            </a:r>
            <a:endParaRPr lang="nl-NL"/>
          </a:p>
          <a:p>
            <a:pPr marL="2000250" lvl="4" indent="-171450" algn="just">
              <a:buFont typeface="Courier New"/>
              <a:buChar char="○"/>
            </a:pPr>
            <a:r>
              <a:rPr lang="nl-NL" i="1" dirty="0"/>
              <a:t>(brand)wonden/littekens. </a:t>
            </a:r>
            <a:endParaRPr lang="nl-NL"/>
          </a:p>
          <a:p>
            <a:pPr marL="2000250" lvl="4" indent="-171450" algn="just">
              <a:buFont typeface="Courier New"/>
              <a:buChar char="○"/>
            </a:pPr>
            <a:r>
              <a:rPr lang="nl-NL" i="1" dirty="0"/>
              <a:t>Angstig gedrag, terugdeinzen bij aanraking.</a:t>
            </a:r>
            <a:endParaRPr lang="nl-NL"/>
          </a:p>
          <a:p>
            <a:pPr marL="1543050" lvl="3" indent="-171450" algn="just">
              <a:buFont typeface="Symbol"/>
              <a:buChar char="•"/>
            </a:pPr>
            <a:r>
              <a:rPr lang="nl-NL" i="1" dirty="0"/>
              <a:t>Mogelijke gevolgen lichamelijke mishandeling: stagnaties in de ontwikkeling van het kind, hangt samen met diverse psychische problemen en gezondheidsklachten op latere leeftijd, </a:t>
            </a:r>
            <a:r>
              <a:rPr lang="nl-NL" i="1" dirty="0" err="1"/>
              <a:t>externaliserend</a:t>
            </a:r>
            <a:r>
              <a:rPr lang="nl-NL" i="1" dirty="0"/>
              <a:t> probleemgedrag, </a:t>
            </a:r>
            <a:r>
              <a:rPr lang="nl-NL" i="1" dirty="0" err="1"/>
              <a:t>deliquentie</a:t>
            </a:r>
            <a:r>
              <a:rPr lang="nl-NL" i="1" dirty="0"/>
              <a:t>, </a:t>
            </a:r>
            <a:r>
              <a:rPr lang="nl-NL" i="1" dirty="0" err="1"/>
              <a:t>drugsgegebruik</a:t>
            </a:r>
            <a:r>
              <a:rPr lang="nl-NL" i="1" dirty="0"/>
              <a:t> en een verhoogde kans op poging tot suïcide bij jongeren (Steketee, 2017; Kamphuis, 2014).</a:t>
            </a:r>
            <a:endParaRPr lang="nl-NL"/>
          </a:p>
          <a:p>
            <a:pPr marL="1085850" lvl="2" indent="-171450" algn="just">
              <a:buFont typeface="Wingdings"/>
              <a:buChar char="▪"/>
            </a:pPr>
            <a:r>
              <a:rPr lang="nl-NL" i="1" dirty="0"/>
              <a:t>Emotionele mishandeling: “Van psychische of emotionele mishandeling is sprake wanneer ouders of andere opvoeders met hun houding en gedrag afwijzing en vijandigheid uitstralen tegenover het kind” (NJI, </a:t>
            </a:r>
            <a:r>
              <a:rPr lang="nl-NL" i="1" dirty="0" err="1"/>
              <a:t>z.d.</a:t>
            </a:r>
            <a:r>
              <a:rPr lang="nl-NL" i="1" dirty="0"/>
              <a:t>).</a:t>
            </a:r>
            <a:endParaRPr lang="nl-NL"/>
          </a:p>
          <a:p>
            <a:pPr marL="1543050" lvl="3" indent="-171450" algn="just">
              <a:buFont typeface="Symbol"/>
              <a:buChar char="•"/>
            </a:pPr>
            <a:r>
              <a:rPr lang="nl-NL" i="1" dirty="0"/>
              <a:t>Mogelijke signalen:</a:t>
            </a:r>
            <a:endParaRPr lang="nl-NL"/>
          </a:p>
          <a:p>
            <a:pPr marL="2000250" lvl="4" indent="-171450" algn="just">
              <a:buFont typeface="Courier New"/>
              <a:buChar char="○"/>
            </a:pPr>
            <a:r>
              <a:rPr lang="nl-NL" i="1" dirty="0"/>
              <a:t>Laag zelfbeeld, extreme verlegenheid/angst.</a:t>
            </a:r>
            <a:endParaRPr lang="nl-NL"/>
          </a:p>
          <a:p>
            <a:pPr marL="2000250" lvl="4" indent="-171450" algn="just">
              <a:buFont typeface="Courier New"/>
              <a:buChar char="○"/>
            </a:pPr>
            <a:r>
              <a:rPr lang="nl-NL" i="1" dirty="0"/>
              <a:t>Overmatig perfectionisme/faalangst.</a:t>
            </a:r>
            <a:endParaRPr lang="nl-NL"/>
          </a:p>
          <a:p>
            <a:pPr marL="2000250" lvl="4" indent="-171450" algn="just">
              <a:buFont typeface="Courier New"/>
              <a:buChar char="○"/>
            </a:pPr>
            <a:r>
              <a:rPr lang="nl-NL" i="1" dirty="0"/>
              <a:t>Problemen met sociale interacties.</a:t>
            </a:r>
            <a:endParaRPr lang="nl-NL"/>
          </a:p>
          <a:p>
            <a:pPr marL="2000250" lvl="4" indent="-171450" algn="just">
              <a:buFont typeface="Courier New"/>
              <a:buChar char="○"/>
            </a:pPr>
            <a:r>
              <a:rPr lang="nl-NL" i="1" dirty="0"/>
              <a:t>Moeite met vertrouwen. </a:t>
            </a:r>
            <a:endParaRPr lang="nl-NL"/>
          </a:p>
          <a:p>
            <a:pPr marL="1543050" lvl="3" indent="-171450" algn="just">
              <a:buFont typeface="Symbol"/>
              <a:buChar char="•"/>
            </a:pPr>
            <a:r>
              <a:rPr lang="nl-NL" i="1" dirty="0"/>
              <a:t>Mogelijke gevolgen emotionele mishandeling: Emotionele mishandeling heeft grote gevolgen voor het welzijn en de ontwikkeling van het kind op de lange termijn. Kinderen die met emotionele mishandeling te maken hebben gehad, kunnen daar tot in hun volwassenheid last van hebben. Zij hebben bijvoorbeeld last van een verhoogd stressniveau of zelfs een posttraumatische stressstoornis, een depressie of een angststoornis (Steketee, 2017; Kamphuis, 2014).  </a:t>
            </a:r>
            <a:endParaRPr lang="nl-NL"/>
          </a:p>
          <a:p>
            <a:pPr marL="1085850" lvl="2" indent="-171450" algn="just">
              <a:buFont typeface="Wingdings"/>
              <a:buChar char="▪"/>
            </a:pPr>
            <a:r>
              <a:rPr lang="nl-NL" i="1" dirty="0"/>
              <a:t>Lichamelijke verwaarlozing: “Bij lichamelijke verwaarlozing komen ouders of opvoeders langdurig onvoldoende tegemoet aan de lichamelijke basisbehoeften van het kind zoals eten, drinken, kleding en dak boven het hoofd. Het kind krijgt niet de verzorging waar het gezien de leeftijd behoefte aan en recht op heeft” (NJI, </a:t>
            </a:r>
            <a:r>
              <a:rPr lang="nl-NL" i="1" dirty="0" err="1"/>
              <a:t>z.d.</a:t>
            </a:r>
            <a:r>
              <a:rPr lang="nl-NL" i="1" dirty="0"/>
              <a:t>). </a:t>
            </a:r>
            <a:endParaRPr lang="nl-NL" dirty="0"/>
          </a:p>
          <a:p>
            <a:pPr marL="1543050" lvl="3" indent="-171450" algn="just">
              <a:buFont typeface="Symbol"/>
              <a:buChar char="•"/>
            </a:pPr>
            <a:r>
              <a:rPr lang="nl-NL" i="1" dirty="0"/>
              <a:t>Mogelijke signalen: </a:t>
            </a:r>
            <a:endParaRPr lang="nl-NL" dirty="0"/>
          </a:p>
          <a:p>
            <a:pPr marL="2000250" lvl="4" indent="-171450" algn="just">
              <a:buFont typeface="Courier New"/>
              <a:buChar char="○"/>
            </a:pPr>
            <a:r>
              <a:rPr lang="nl-NL" i="1" dirty="0"/>
              <a:t>Onverzorgd uiterlijk, vieze of kapotte kleding.</a:t>
            </a:r>
            <a:endParaRPr lang="nl-NL" dirty="0"/>
          </a:p>
          <a:p>
            <a:pPr marL="2000250" lvl="4" indent="-171450" algn="just">
              <a:buFont typeface="Courier New"/>
              <a:buChar char="○"/>
            </a:pPr>
            <a:r>
              <a:rPr lang="nl-NL" i="1" dirty="0"/>
              <a:t>Regelmatige honger of vermoeidheid.</a:t>
            </a:r>
            <a:endParaRPr lang="nl-NL" dirty="0"/>
          </a:p>
          <a:p>
            <a:pPr marL="2000250" lvl="4" indent="-171450" algn="just">
              <a:buFont typeface="Courier New"/>
              <a:buChar char="○"/>
            </a:pPr>
            <a:r>
              <a:rPr lang="nl-NL" i="1" dirty="0"/>
              <a:t>Ziekte of gezondheidsproblemen door gesprek aan zorg.</a:t>
            </a:r>
            <a:endParaRPr lang="nl-NL" dirty="0"/>
          </a:p>
          <a:p>
            <a:pPr marL="1543050" lvl="3" indent="-171450" algn="just">
              <a:buFont typeface="Symbol"/>
              <a:buChar char="•"/>
            </a:pPr>
            <a:r>
              <a:rPr lang="nl-NL" i="1" dirty="0"/>
              <a:t>Mogelijke gevolgen lichamelijke verwaarlozing: Lichamelijke verwaarlozing brengt ernstige risico's voor het welzijn en de ontwikkeling van een kind met zich mee. Het kan ongelukken veroorzaken door gebrek aan toezicht, gedragsveranderingen bij jonge kinderen (zoals prikkelbaarheid, apathie of vertraagde ontwikkeling), en sociale uitsluiting bij oudere kinderen door slechte hygiëne. Daarnaast kan het leiden tot onder- of overgewicht, ziekte en groeivertraging door een gebrek aan gezonde voeding (NJI, </a:t>
            </a:r>
            <a:r>
              <a:rPr lang="nl-NL" i="1" dirty="0" err="1"/>
              <a:t>z.d.</a:t>
            </a:r>
            <a:r>
              <a:rPr lang="nl-NL" i="1" dirty="0"/>
              <a:t>). </a:t>
            </a:r>
            <a:endParaRPr lang="nl-NL" dirty="0"/>
          </a:p>
          <a:p>
            <a:pPr marL="1085850" lvl="2" indent="-171450" algn="just">
              <a:buFont typeface="Wingdings"/>
              <a:buChar char="▪"/>
            </a:pPr>
            <a:r>
              <a:rPr lang="nl-NL" i="1" dirty="0"/>
              <a:t>Emotionele verwaarlozing: “Wanneer ouders hun kind emotioneel verwaarlozen, komen zij niet tegemoet aan de emotionele en pedagogische behoeften van hun kind. Ouders zijn niet emotioneel en empathisch betrokken bij hun kind (NJI, </a:t>
            </a:r>
            <a:r>
              <a:rPr lang="nl-NL" i="1" dirty="0" err="1"/>
              <a:t>z.d.</a:t>
            </a:r>
            <a:r>
              <a:rPr lang="nl-NL" i="1" dirty="0"/>
              <a:t>).</a:t>
            </a:r>
            <a:endParaRPr lang="nl-NL" dirty="0"/>
          </a:p>
          <a:p>
            <a:pPr marL="1543050" lvl="3" indent="-171450" algn="just">
              <a:buFont typeface="Symbol"/>
              <a:buChar char="•"/>
            </a:pPr>
            <a:r>
              <a:rPr lang="nl-NL" i="1" dirty="0"/>
              <a:t>Mogelijke signalen: </a:t>
            </a:r>
            <a:endParaRPr lang="nl-NL" dirty="0"/>
          </a:p>
          <a:p>
            <a:pPr marL="2000250" lvl="4" indent="-171450" algn="just">
              <a:buFont typeface="Courier New"/>
              <a:buChar char="○"/>
            </a:pPr>
            <a:r>
              <a:rPr lang="nl-NL" i="1" dirty="0"/>
              <a:t>Afwezigheid van emotionele reactie op anderen.</a:t>
            </a:r>
            <a:endParaRPr lang="nl-NL" dirty="0"/>
          </a:p>
          <a:p>
            <a:pPr marL="2000250" lvl="4" indent="-171450" algn="just">
              <a:buFont typeface="Courier New"/>
              <a:buChar char="○"/>
            </a:pPr>
            <a:r>
              <a:rPr lang="nl-NL" i="1" dirty="0"/>
              <a:t>Moeite met het aangaan van sociale relaties.</a:t>
            </a:r>
            <a:endParaRPr lang="nl-NL" dirty="0"/>
          </a:p>
          <a:p>
            <a:pPr marL="2000250" lvl="4" indent="-171450" algn="just">
              <a:buFont typeface="Courier New"/>
              <a:buChar char="○"/>
            </a:pPr>
            <a:r>
              <a:rPr lang="nl-NL" i="1" dirty="0"/>
              <a:t>Gedragsproblemen, zoals agressie of teruggetrokkenheid. </a:t>
            </a:r>
            <a:endParaRPr lang="nl-NL" dirty="0"/>
          </a:p>
          <a:p>
            <a:pPr marL="1543050" lvl="3" indent="-171450" algn="just">
              <a:buFont typeface="Symbol"/>
              <a:buChar char="•"/>
            </a:pPr>
            <a:r>
              <a:rPr lang="nl-NL" i="1" dirty="0"/>
              <a:t>Mogelijke gevolgen emotionele verwaarlozing: Emotionele verwaarlozing schaadt, net als emotionele mishandeling, de sociale en emotionele ontwikkeling van kinderen. Bij baby's en jonge kinderen belemmert een gebrek aan interactie de hersenontwikkeling, wat kan leiden tot psychische, gedrags- en leerproblemen (NJI, </a:t>
            </a:r>
            <a:r>
              <a:rPr lang="nl-NL" i="1" dirty="0" err="1"/>
              <a:t>z.d.</a:t>
            </a:r>
            <a:r>
              <a:rPr lang="nl-NL" i="1" dirty="0"/>
              <a:t>).</a:t>
            </a:r>
            <a:endParaRPr lang="nl-NL" dirty="0"/>
          </a:p>
          <a:p>
            <a:pPr marL="1085850" lvl="2" indent="-171450" algn="just">
              <a:buFont typeface="Wingdings"/>
              <a:buChar char="▪"/>
            </a:pPr>
            <a:r>
              <a:rPr lang="nl-NL" i="1" dirty="0"/>
              <a:t>Seksueel misbruik: Seksueel misbruik houdt in dat er seksuele handelingen of aanrakingen plaatsvinden waarbij gebruik wordt gemaakt van een machts- of leeftijdsverschil in een ongelijkwaardige relatie. Het kan voorkomen bij zowel meisjes als jongens en in alle bevolkings- en etnische groepen (NJI, </a:t>
            </a:r>
            <a:r>
              <a:rPr lang="nl-NL" i="1" dirty="0" err="1"/>
              <a:t>z.d.</a:t>
            </a:r>
            <a:r>
              <a:rPr lang="nl-NL" i="1" dirty="0"/>
              <a:t>).</a:t>
            </a:r>
            <a:endParaRPr lang="nl-NL" dirty="0"/>
          </a:p>
          <a:p>
            <a:pPr marL="1543050" lvl="3" indent="-171450" algn="just">
              <a:buFont typeface="Symbol"/>
              <a:buChar char="•"/>
            </a:pPr>
            <a:r>
              <a:rPr lang="nl-NL" i="1" dirty="0"/>
              <a:t>Mogelijke signalen:</a:t>
            </a:r>
            <a:endParaRPr lang="nl-NL" dirty="0"/>
          </a:p>
          <a:p>
            <a:pPr marL="2000250" lvl="4" indent="-171450" algn="just">
              <a:buFont typeface="Courier New"/>
              <a:buChar char="○"/>
            </a:pPr>
            <a:r>
              <a:rPr lang="nl-NL" i="1" dirty="0"/>
              <a:t>Seksueel getint gedrag dat niet past bij de leeftijd.</a:t>
            </a:r>
            <a:endParaRPr lang="nl-NL" dirty="0"/>
          </a:p>
          <a:p>
            <a:pPr marL="2000250" lvl="4" indent="-171450" algn="just">
              <a:buFont typeface="Courier New"/>
              <a:buChar char="○"/>
            </a:pPr>
            <a:r>
              <a:rPr lang="nl-NL" i="1" dirty="0"/>
              <a:t>Angst voor specifieke personen of situaties.</a:t>
            </a:r>
            <a:endParaRPr lang="nl-NL" dirty="0"/>
          </a:p>
          <a:p>
            <a:pPr marL="2000250" lvl="4" indent="-171450" algn="just">
              <a:buFont typeface="Courier New"/>
              <a:buChar char="○"/>
            </a:pPr>
            <a:r>
              <a:rPr lang="nl-NL" i="1" dirty="0"/>
              <a:t>Fysieke klachten zoals pijn of letsel in het genitale gebied. </a:t>
            </a:r>
            <a:endParaRPr lang="nl-NL" dirty="0"/>
          </a:p>
          <a:p>
            <a:endParaRPr lang="nl-NL" dirty="0">
              <a:ea typeface="Calibri"/>
              <a:cs typeface="Calibri"/>
            </a:endParaRPr>
          </a:p>
        </p:txBody>
      </p:sp>
      <p:sp>
        <p:nvSpPr>
          <p:cNvPr id="4" name="Slide Number Placeholder 3">
            <a:extLst>
              <a:ext uri="{FF2B5EF4-FFF2-40B4-BE49-F238E27FC236}">
                <a16:creationId xmlns:a16="http://schemas.microsoft.com/office/drawing/2014/main" id="{8F189E38-6DEC-AF7A-442D-671742B7BDA8}"/>
              </a:ext>
            </a:extLst>
          </p:cNvPr>
          <p:cNvSpPr>
            <a:spLocks noGrp="1"/>
          </p:cNvSpPr>
          <p:nvPr>
            <p:ph type="sldNum" sz="quarter" idx="5"/>
          </p:nvPr>
        </p:nvSpPr>
        <p:spPr/>
        <p:txBody>
          <a:bodyPr/>
          <a:lstStyle/>
          <a:p>
            <a:fld id="{76B39B8B-C8EF-42B5-B611-981176E39BF8}" type="slidenum">
              <a:rPr lang="en-US" smtClean="0"/>
              <a:t>13</a:t>
            </a:fld>
            <a:endParaRPr lang="en-US"/>
          </a:p>
        </p:txBody>
      </p:sp>
    </p:spTree>
    <p:extLst>
      <p:ext uri="{BB962C8B-B14F-4D97-AF65-F5344CB8AC3E}">
        <p14:creationId xmlns:p14="http://schemas.microsoft.com/office/powerpoint/2010/main" val="25942009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32BBB8-1C86-6A87-939B-95BC908E73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A7ACB9A-07B9-AA52-A32E-25CC00C4FEF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44C65E-5D4D-D680-2CB2-BC8D4459EFE1}"/>
              </a:ext>
            </a:extLst>
          </p:cNvPr>
          <p:cNvSpPr>
            <a:spLocks noGrp="1"/>
          </p:cNvSpPr>
          <p:nvPr>
            <p:ph type="body" idx="1"/>
          </p:nvPr>
        </p:nvSpPr>
        <p:spPr/>
        <p:txBody>
          <a:bodyPr/>
          <a:lstStyle/>
          <a:p>
            <a:r>
              <a:rPr lang="nl-NL" noProof="0" dirty="0"/>
              <a:t>Voor de docent: in </a:t>
            </a:r>
            <a:r>
              <a:rPr lang="nl-NL" i="1" dirty="0"/>
              <a:t>Verhalen van kracht en kwetsbaarheid</a:t>
            </a:r>
            <a:r>
              <a:rPr lang="nl-NL" noProof="0" dirty="0"/>
              <a:t> staan mogelijke antwoorden in Bijlage 4</a:t>
            </a:r>
            <a:r>
              <a:rPr lang="nl-NL" dirty="0"/>
              <a:t> en hieronder:</a:t>
            </a:r>
          </a:p>
          <a:p>
            <a:pPr marL="628650" lvl="1" indent="-171450" algn="just">
              <a:buFont typeface="Courier New"/>
              <a:buChar char="○"/>
            </a:pPr>
            <a:r>
              <a:rPr lang="nl-NL" dirty="0"/>
              <a:t>Opdracht toepassen van de meldcode kindermishandeling.</a:t>
            </a:r>
            <a:endParaRPr lang="nl-NL" dirty="0">
              <a:ea typeface="Calibri"/>
              <a:cs typeface="Calibri"/>
            </a:endParaRPr>
          </a:p>
          <a:p>
            <a:pPr marL="1085850" lvl="2" indent="-171450" algn="just">
              <a:buFont typeface="Wingdings"/>
              <a:buChar char="▪"/>
            </a:pPr>
            <a:r>
              <a:rPr lang="nl-NL" i="1" dirty="0"/>
              <a:t>De vijf stappen:</a:t>
            </a:r>
            <a:endParaRPr lang="nl-NL" dirty="0"/>
          </a:p>
          <a:p>
            <a:pPr marL="1543050" lvl="3" indent="-171450" algn="just">
              <a:buFont typeface="Symbol"/>
              <a:buChar char="•"/>
            </a:pPr>
            <a:r>
              <a:rPr lang="nl-NL" i="1" dirty="0"/>
              <a:t>Stap 1: Breng signalen in kaart. Met als doel om signalen van mogelijke mishandeling objectief te observeren, vastleggen en analyseren.</a:t>
            </a:r>
            <a:r>
              <a:rPr lang="nl-NL" i="1" dirty="0">
                <a:solidFill>
                  <a:srgbClr val="616161"/>
                </a:solidFill>
              </a:rPr>
              <a:t> </a:t>
            </a:r>
            <a:r>
              <a:rPr lang="nl-NL" i="1" dirty="0"/>
              <a:t>Voer indien nodig </a:t>
            </a:r>
            <a:r>
              <a:rPr lang="nl-NL" i="1" u="sng" dirty="0">
                <a:hlinkClick r:id="rId3"/>
              </a:rPr>
              <a:t>de kindcheck</a:t>
            </a:r>
            <a:r>
              <a:rPr lang="nl-NL" i="1" dirty="0"/>
              <a:t> uit.</a:t>
            </a:r>
            <a:endParaRPr lang="nl-NL" dirty="0"/>
          </a:p>
          <a:p>
            <a:pPr marL="1543050" lvl="3" indent="-171450" algn="just">
              <a:buFont typeface="Symbol"/>
              <a:buChar char="•"/>
            </a:pPr>
            <a:r>
              <a:rPr lang="nl-NL" i="1" dirty="0"/>
              <a:t>Stap 2: Overleg plegen met een deskundige collega of Veilig Thuis. Met als doel om de signalen met collega’s, de kwaliteitscoördinator of externe professionals waaronder Veilig Thuis te bespreken om te bepalen hoe ernstig de situatie is.</a:t>
            </a:r>
            <a:endParaRPr lang="nl-NL" dirty="0"/>
          </a:p>
          <a:p>
            <a:pPr marL="1543050" lvl="3" indent="-171450" algn="just">
              <a:buFont typeface="Symbol"/>
              <a:buChar char="•"/>
            </a:pPr>
            <a:r>
              <a:rPr lang="nl-NL" i="1" dirty="0"/>
              <a:t>Stap 3: Gesprek met het kind en/of de ouders. Met als doel om de zorgen bespreekbaar te maken en te luisteren naar de ervaringen van het kind en/of de ouders. Alleen als jouw veiligheid of die van het kind in gevaar kan komen door een gesprek kan hiervan worden afgezien.</a:t>
            </a:r>
            <a:endParaRPr lang="nl-NL" dirty="0"/>
          </a:p>
          <a:p>
            <a:pPr marL="1543050" lvl="3" indent="-171450" algn="just">
              <a:buFont typeface="Symbol"/>
              <a:buChar char="•"/>
            </a:pPr>
            <a:r>
              <a:rPr lang="nl-NL" i="1" dirty="0"/>
              <a:t>Stap 4: Wegen van het risico op kindermishandeling.  Met als doel om te beoordelen of er daadwerkelijk sprake is van kindermishandeling en of hulp noodzakelijk is. Vraag bij twijfel advies aan Veilig Thuis. </a:t>
            </a:r>
            <a:endParaRPr lang="nl-NL" dirty="0"/>
          </a:p>
          <a:p>
            <a:pPr marL="1543050" lvl="3" indent="-171450" algn="just">
              <a:buFont typeface="Symbol"/>
              <a:buChar char="•"/>
            </a:pPr>
            <a:r>
              <a:rPr lang="nl-NL" i="1" dirty="0"/>
              <a:t>Stap 5: Beslissen: Melden en/of zelf hulp organiseren. Met als doel om te bepalen of een veilig bij Veilig Thuis nodig is en/of hulp direct in gang moet worden gezet. </a:t>
            </a:r>
            <a:endParaRPr lang="nl-NL" dirty="0"/>
          </a:p>
          <a:p>
            <a:pPr marL="1085850" lvl="2" indent="-171450" algn="just">
              <a:buFont typeface="Wingdings"/>
              <a:buChar char="▪"/>
            </a:pPr>
            <a:endParaRPr lang="nl-NL" dirty="0">
              <a:ea typeface="Calibri" panose="020F0502020204030204"/>
              <a:cs typeface="Calibri" panose="020F0502020204030204"/>
            </a:endParaRPr>
          </a:p>
        </p:txBody>
      </p:sp>
      <p:sp>
        <p:nvSpPr>
          <p:cNvPr id="4" name="Slide Number Placeholder 3">
            <a:extLst>
              <a:ext uri="{FF2B5EF4-FFF2-40B4-BE49-F238E27FC236}">
                <a16:creationId xmlns:a16="http://schemas.microsoft.com/office/drawing/2014/main" id="{9D6647C6-F877-842D-391A-00CCE17A0A7C}"/>
              </a:ext>
            </a:extLst>
          </p:cNvPr>
          <p:cNvSpPr>
            <a:spLocks noGrp="1"/>
          </p:cNvSpPr>
          <p:nvPr>
            <p:ph type="sldNum" sz="quarter" idx="5"/>
          </p:nvPr>
        </p:nvSpPr>
        <p:spPr/>
        <p:txBody>
          <a:bodyPr/>
          <a:lstStyle/>
          <a:p>
            <a:fld id="{76B39B8B-C8EF-42B5-B611-981176E39BF8}" type="slidenum">
              <a:rPr lang="en-US" smtClean="0"/>
              <a:t>14</a:t>
            </a:fld>
            <a:endParaRPr lang="en-US"/>
          </a:p>
        </p:txBody>
      </p:sp>
    </p:spTree>
    <p:extLst>
      <p:ext uri="{BB962C8B-B14F-4D97-AF65-F5344CB8AC3E}">
        <p14:creationId xmlns:p14="http://schemas.microsoft.com/office/powerpoint/2010/main" val="39954356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33BABE-09EA-7BF0-EB31-E42DB953F3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94A32C3-F3DB-7A9B-59DC-4621CE05FDB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94BDF4-A81E-2876-9B74-D44223058685}"/>
              </a:ext>
            </a:extLst>
          </p:cNvPr>
          <p:cNvSpPr>
            <a:spLocks noGrp="1"/>
          </p:cNvSpPr>
          <p:nvPr>
            <p:ph type="body" idx="1"/>
          </p:nvPr>
        </p:nvSpPr>
        <p:spPr/>
        <p:txBody>
          <a:bodyPr/>
          <a:lstStyle/>
          <a:p>
            <a:r>
              <a:rPr lang="nl-NL" dirty="0"/>
              <a:t>Mogelijke werkvorm:</a:t>
            </a:r>
            <a:endParaRPr lang="en-US" dirty="0">
              <a:solidFill>
                <a:srgbClr val="444444"/>
              </a:solidFill>
            </a:endParaRPr>
          </a:p>
          <a:p>
            <a:pPr marL="171450" indent="-171450">
              <a:buFont typeface="Arial,Sans-Serif"/>
              <a:buChar char="•"/>
            </a:pPr>
            <a:r>
              <a:rPr lang="nl-NL" dirty="0"/>
              <a:t>Laat de studenten door middel mix-pair-share onderling hun antwoorden uitwisselen.</a:t>
            </a:r>
            <a:endParaRPr lang="nl-NL" dirty="0">
              <a:ea typeface="Calibri"/>
              <a:cs typeface="Calibri"/>
            </a:endParaRPr>
          </a:p>
          <a:p>
            <a:endParaRPr lang="nl-NL" dirty="0">
              <a:ea typeface="Calibri"/>
              <a:cs typeface="Calibri"/>
            </a:endParaRPr>
          </a:p>
          <a:p>
            <a:r>
              <a:rPr lang="nl-NL" noProof="0" dirty="0"/>
              <a:t>Voor de docent: in </a:t>
            </a:r>
            <a:r>
              <a:rPr lang="nl-NL" i="1" dirty="0"/>
              <a:t>Verhalen van kracht en kwetsbaarheid</a:t>
            </a:r>
            <a:r>
              <a:rPr lang="nl-NL" noProof="0" dirty="0"/>
              <a:t> staan mogelijke antwoorden in Bijlage 4</a:t>
            </a:r>
            <a:r>
              <a:rPr lang="nl-NL" dirty="0"/>
              <a:t> en hieronder:</a:t>
            </a:r>
          </a:p>
          <a:p>
            <a:pPr marL="1085850" lvl="2" indent="-171450" algn="just">
              <a:buFont typeface="Wingdings,Sans-Serif"/>
              <a:buChar char="▪"/>
            </a:pPr>
            <a:r>
              <a:rPr lang="nl-NL" i="1" dirty="0"/>
              <a:t>Casusanalyse: </a:t>
            </a:r>
            <a:endParaRPr lang="nl-NL" dirty="0">
              <a:solidFill>
                <a:srgbClr val="444444"/>
              </a:solidFill>
            </a:endParaRPr>
          </a:p>
          <a:p>
            <a:pPr marL="1543050" lvl="3" indent="-171450" algn="just">
              <a:buFont typeface="Symbol,Sans-Serif"/>
              <a:buChar char="•"/>
            </a:pPr>
            <a:r>
              <a:rPr lang="nl-NL" i="1" dirty="0"/>
              <a:t>Signalen:</a:t>
            </a:r>
            <a:endParaRPr lang="nl-NL" dirty="0">
              <a:solidFill>
                <a:srgbClr val="444444"/>
              </a:solidFill>
            </a:endParaRPr>
          </a:p>
          <a:p>
            <a:pPr marL="2000250" lvl="4" indent="-171450" algn="just">
              <a:buFont typeface="Courier New,monospace"/>
              <a:buChar char="○"/>
            </a:pPr>
            <a:r>
              <a:rPr lang="nl-NL" i="1" dirty="0"/>
              <a:t>Fysieke signalen: Regelmatige blauwe plekken.</a:t>
            </a:r>
            <a:endParaRPr lang="nl-NL" dirty="0">
              <a:solidFill>
                <a:srgbClr val="444444"/>
              </a:solidFill>
            </a:endParaRPr>
          </a:p>
          <a:p>
            <a:pPr marL="2000250" lvl="4" indent="-171450" algn="just">
              <a:buFont typeface="Courier New,monospace"/>
              <a:buChar char="○"/>
            </a:pPr>
            <a:r>
              <a:rPr lang="nl-NL" i="1" dirty="0"/>
              <a:t>Gedragsmatige signalen: Schrikachtig gedrag in de buurt van volwassenen.</a:t>
            </a:r>
            <a:endParaRPr lang="nl-NL" dirty="0">
              <a:solidFill>
                <a:srgbClr val="444444"/>
              </a:solidFill>
            </a:endParaRPr>
          </a:p>
          <a:p>
            <a:pPr marL="2000250" lvl="4" indent="-171450" algn="just">
              <a:buFont typeface="Courier New,monospace"/>
              <a:buChar char="○"/>
            </a:pPr>
            <a:r>
              <a:rPr lang="nl-NL" i="1" dirty="0"/>
              <a:t>Sociale signalen: Onwil om verder te praten over thuis. </a:t>
            </a:r>
            <a:endParaRPr lang="nl-NL" dirty="0">
              <a:solidFill>
                <a:srgbClr val="444444"/>
              </a:solidFill>
            </a:endParaRPr>
          </a:p>
          <a:p>
            <a:pPr marL="1543050" lvl="3" indent="-171450" algn="just">
              <a:buFont typeface="Symbol,Sans-Serif"/>
              <a:buChar char="•"/>
            </a:pPr>
            <a:r>
              <a:rPr lang="nl-NL" i="1" dirty="0"/>
              <a:t>Koppeling aan de meldcode en acties per stap:</a:t>
            </a:r>
            <a:endParaRPr lang="nl-NL" dirty="0">
              <a:solidFill>
                <a:srgbClr val="444444"/>
              </a:solidFill>
            </a:endParaRPr>
          </a:p>
          <a:p>
            <a:pPr marL="2000250" lvl="4" indent="-171450" algn="just">
              <a:buFont typeface="Courier New,monospace"/>
              <a:buChar char="○"/>
            </a:pPr>
            <a:r>
              <a:rPr lang="nl-NL" i="1" dirty="0"/>
              <a:t>Stap 1: Breng signalen in kaart:</a:t>
            </a:r>
            <a:endParaRPr lang="nl-NL" dirty="0">
              <a:solidFill>
                <a:srgbClr val="444444"/>
              </a:solidFill>
            </a:endParaRPr>
          </a:p>
          <a:p>
            <a:pPr marL="2457450" lvl="5" indent="-171450" algn="just">
              <a:buFont typeface="Wingdings,Sans-Serif"/>
              <a:buChar char="▪"/>
            </a:pPr>
            <a:r>
              <a:rPr lang="nl-NL" i="1" dirty="0"/>
              <a:t>Noteer de blauwe plekken en het schrikachtige gedrag objectief.</a:t>
            </a:r>
            <a:endParaRPr lang="nl-NL" dirty="0">
              <a:solidFill>
                <a:srgbClr val="444444"/>
              </a:solidFill>
            </a:endParaRPr>
          </a:p>
          <a:p>
            <a:pPr marL="2457450" lvl="5" indent="-171450" algn="just">
              <a:buFont typeface="Wingdings,Sans-Serif"/>
              <a:buChar char="▪"/>
            </a:pPr>
            <a:r>
              <a:rPr lang="nl-NL" i="1" dirty="0"/>
              <a:t>Vermijd aannames en beschrijf alleen wat je observeert.</a:t>
            </a:r>
            <a:endParaRPr lang="nl-NL" dirty="0">
              <a:solidFill>
                <a:srgbClr val="444444"/>
              </a:solidFill>
            </a:endParaRPr>
          </a:p>
          <a:p>
            <a:pPr marL="2000250" lvl="4" indent="-171450" algn="just">
              <a:buFont typeface="Courier New,monospace"/>
              <a:buChar char="○"/>
            </a:pPr>
            <a:r>
              <a:rPr lang="nl-NL" i="1" dirty="0"/>
              <a:t>Stap 2: Overleg plegen: </a:t>
            </a:r>
            <a:endParaRPr lang="nl-NL" dirty="0">
              <a:solidFill>
                <a:srgbClr val="444444"/>
              </a:solidFill>
            </a:endParaRPr>
          </a:p>
          <a:p>
            <a:pPr marL="2457450" lvl="5" indent="-171450" algn="just">
              <a:buFont typeface="Wingdings,Sans-Serif"/>
              <a:buChar char="▪"/>
            </a:pPr>
            <a:r>
              <a:rPr lang="nl-NL" i="1" dirty="0"/>
              <a:t>Bespreek de signalen met de kwaliteitscoördinator of een collega die ervaring heeft met de meldcode/ Veilig Thuis.</a:t>
            </a:r>
            <a:endParaRPr lang="nl-NL" dirty="0">
              <a:solidFill>
                <a:srgbClr val="444444"/>
              </a:solidFill>
            </a:endParaRPr>
          </a:p>
          <a:p>
            <a:pPr marL="2457450" lvl="5" indent="-171450" algn="just">
              <a:buFont typeface="Wingdings,Sans-Serif"/>
              <a:buChar char="▪"/>
            </a:pPr>
            <a:r>
              <a:rPr lang="nl-NL" i="1" dirty="0"/>
              <a:t>Vraag om advies over mogelijke vervolgstappen.</a:t>
            </a:r>
            <a:endParaRPr lang="nl-NL" dirty="0">
              <a:solidFill>
                <a:srgbClr val="444444"/>
              </a:solidFill>
            </a:endParaRPr>
          </a:p>
          <a:p>
            <a:pPr marL="2000250" lvl="4" indent="-171450" algn="just">
              <a:buFont typeface="Courier New,monospace"/>
              <a:buChar char="○"/>
            </a:pPr>
            <a:r>
              <a:rPr lang="nl-NL" i="1" dirty="0"/>
              <a:t>Stap 3: Gesprek met het kind en/of de ouders:</a:t>
            </a:r>
            <a:endParaRPr lang="nl-NL" dirty="0">
              <a:solidFill>
                <a:srgbClr val="444444"/>
              </a:solidFill>
            </a:endParaRPr>
          </a:p>
          <a:p>
            <a:pPr marL="2457450" lvl="5" indent="-171450" algn="just">
              <a:buFont typeface="Wingdings,Sans-Serif"/>
              <a:buChar char="▪"/>
            </a:pPr>
            <a:r>
              <a:rPr lang="nl-NL" i="1" dirty="0"/>
              <a:t>Probeer in een rustig en veilig gesprek het kind de ruimte te geven om te delen wat het wil.</a:t>
            </a:r>
            <a:endParaRPr lang="nl-NL" dirty="0">
              <a:solidFill>
                <a:srgbClr val="444444"/>
              </a:solidFill>
            </a:endParaRPr>
          </a:p>
          <a:p>
            <a:pPr marL="2457450" lvl="5" indent="-171450" algn="just">
              <a:buFont typeface="Wingdings,Sans-Serif"/>
              <a:buChar char="▪"/>
            </a:pPr>
            <a:r>
              <a:rPr lang="nl-NL" i="1" dirty="0"/>
              <a:t>Wees voorzichtig in het benaderen van de ouders, afhankelijk van de ernst van de signalen.</a:t>
            </a:r>
            <a:endParaRPr lang="nl-NL" dirty="0">
              <a:solidFill>
                <a:srgbClr val="444444"/>
              </a:solidFill>
            </a:endParaRPr>
          </a:p>
          <a:p>
            <a:pPr marL="2000250" lvl="4" indent="-171450" algn="just">
              <a:buFont typeface="Courier New,monospace"/>
              <a:buChar char="○"/>
            </a:pPr>
            <a:r>
              <a:rPr lang="nl-NL" i="1" dirty="0"/>
              <a:t>Stap 4: Wegen van het risico op kindermishandeling: </a:t>
            </a:r>
            <a:endParaRPr lang="nl-NL" dirty="0">
              <a:solidFill>
                <a:srgbClr val="444444"/>
              </a:solidFill>
            </a:endParaRPr>
          </a:p>
          <a:p>
            <a:pPr marL="2457450" lvl="5" indent="-171450" algn="just">
              <a:buFont typeface="Wingdings,Sans-Serif"/>
              <a:buChar char="▪"/>
            </a:pPr>
            <a:r>
              <a:rPr lang="nl-NL" i="1" dirty="0"/>
              <a:t>Bespreek met de kwaliteitscoördinator of de situatie voldoende reden geeft om te melden.</a:t>
            </a:r>
            <a:endParaRPr lang="nl-NL" dirty="0">
              <a:solidFill>
                <a:srgbClr val="444444"/>
              </a:solidFill>
            </a:endParaRPr>
          </a:p>
          <a:p>
            <a:pPr marL="2457450" lvl="5" indent="-171450" algn="just">
              <a:buFont typeface="Wingdings,Sans-Serif"/>
              <a:buChar char="▪"/>
            </a:pPr>
            <a:r>
              <a:rPr lang="nl-NL" i="1" dirty="0"/>
              <a:t>Gebruik een afwegingskader om het risico op mishandeling te beoordelen.</a:t>
            </a:r>
            <a:endParaRPr lang="nl-NL" dirty="0">
              <a:solidFill>
                <a:srgbClr val="444444"/>
              </a:solidFill>
            </a:endParaRPr>
          </a:p>
          <a:p>
            <a:pPr marL="2000250" lvl="4" indent="-171450" algn="just">
              <a:buFont typeface="Courier New,monospace"/>
              <a:buChar char="○"/>
            </a:pPr>
            <a:r>
              <a:rPr lang="nl-NL" i="1" dirty="0"/>
              <a:t>Stap 5: Beslissen: Melden en/of zelf hulp organiseren:</a:t>
            </a:r>
            <a:endParaRPr lang="nl-NL" dirty="0">
              <a:solidFill>
                <a:srgbClr val="444444"/>
              </a:solidFill>
            </a:endParaRPr>
          </a:p>
          <a:p>
            <a:pPr marL="2457450" lvl="5" indent="-171450" algn="just">
              <a:buFont typeface="Wingdings,Sans-Serif"/>
              <a:buChar char="▪"/>
            </a:pPr>
            <a:r>
              <a:rPr lang="nl-NL" i="1" dirty="0"/>
              <a:t>Besluit in overleg of melding bij Veilig Thuis nodig is.</a:t>
            </a:r>
            <a:endParaRPr lang="nl-NL" dirty="0">
              <a:solidFill>
                <a:srgbClr val="444444"/>
              </a:solidFill>
            </a:endParaRPr>
          </a:p>
          <a:p>
            <a:pPr marL="2457450" lvl="5" indent="-171450" algn="just">
              <a:buFont typeface="Wingdings,Sans-Serif"/>
              <a:buChar char="▪"/>
            </a:pPr>
            <a:r>
              <a:rPr lang="nl-NL" i="1" dirty="0"/>
              <a:t>Indien geen melding wordt gemaakt, organiseer hulp via school of andere instanties.</a:t>
            </a:r>
            <a:endParaRPr lang="nl-NL" dirty="0"/>
          </a:p>
        </p:txBody>
      </p:sp>
      <p:sp>
        <p:nvSpPr>
          <p:cNvPr id="4" name="Slide Number Placeholder 3">
            <a:extLst>
              <a:ext uri="{FF2B5EF4-FFF2-40B4-BE49-F238E27FC236}">
                <a16:creationId xmlns:a16="http://schemas.microsoft.com/office/drawing/2014/main" id="{E41A7F19-8FF0-BCB8-9A27-FE24A07FE864}"/>
              </a:ext>
            </a:extLst>
          </p:cNvPr>
          <p:cNvSpPr>
            <a:spLocks noGrp="1"/>
          </p:cNvSpPr>
          <p:nvPr>
            <p:ph type="sldNum" sz="quarter" idx="5"/>
          </p:nvPr>
        </p:nvSpPr>
        <p:spPr/>
        <p:txBody>
          <a:bodyPr/>
          <a:lstStyle/>
          <a:p>
            <a:fld id="{76B39B8B-C8EF-42B5-B611-981176E39BF8}" type="slidenum">
              <a:rPr lang="en-US" smtClean="0"/>
              <a:t>15</a:t>
            </a:fld>
            <a:endParaRPr lang="en-US"/>
          </a:p>
        </p:txBody>
      </p:sp>
    </p:spTree>
    <p:extLst>
      <p:ext uri="{BB962C8B-B14F-4D97-AF65-F5344CB8AC3E}">
        <p14:creationId xmlns:p14="http://schemas.microsoft.com/office/powerpoint/2010/main" val="2564291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spcAft>
                <a:spcPts val="600"/>
              </a:spcAft>
            </a:pPr>
            <a:r>
              <a:rPr lang="nl-NL" noProof="0"/>
              <a:t>De docent leest het introductieverhaal voor.</a:t>
            </a:r>
          </a:p>
        </p:txBody>
      </p:sp>
      <p:sp>
        <p:nvSpPr>
          <p:cNvPr id="4" name="Slide Number Placeholder 3"/>
          <p:cNvSpPr>
            <a:spLocks noGrp="1"/>
          </p:cNvSpPr>
          <p:nvPr>
            <p:ph type="sldNum" sz="quarter" idx="5"/>
          </p:nvPr>
        </p:nvSpPr>
        <p:spPr/>
        <p:txBody>
          <a:bodyPr/>
          <a:lstStyle/>
          <a:p>
            <a:fld id="{76B39B8B-C8EF-42B5-B611-981176E39BF8}" type="slidenum">
              <a:rPr lang="en-US" smtClean="0"/>
              <a:t>2</a:t>
            </a:fld>
            <a:endParaRPr lang="en-US"/>
          </a:p>
        </p:txBody>
      </p:sp>
    </p:spTree>
    <p:extLst>
      <p:ext uri="{BB962C8B-B14F-4D97-AF65-F5344CB8AC3E}">
        <p14:creationId xmlns:p14="http://schemas.microsoft.com/office/powerpoint/2010/main" val="1686299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Eventueel Bijlage 2 (Schema Belemmerende en bevorderende factoren) uit </a:t>
            </a:r>
            <a:r>
              <a:rPr lang="nl-NL" i="1" dirty="0"/>
              <a:t>Verhalen van kracht en kwetsbaarheid </a:t>
            </a:r>
            <a:r>
              <a:rPr lang="nl-NL" dirty="0"/>
              <a:t>uitdelen aan de studenten.</a:t>
            </a:r>
            <a:endParaRPr lang="en-US" dirty="0">
              <a:solidFill>
                <a:srgbClr val="444444"/>
              </a:solidFill>
            </a:endParaRPr>
          </a:p>
          <a:p>
            <a:endParaRPr lang="nl-NL" dirty="0">
              <a:solidFill>
                <a:srgbClr val="444444"/>
              </a:solidFill>
            </a:endParaRPr>
          </a:p>
          <a:p>
            <a:r>
              <a:rPr lang="nl-NL" noProof="0" dirty="0"/>
              <a:t>Bij de tweede startvraag: docent licht het schema toe en leest het verhaal nog een keer voor, de studenten dienen nu het schema gericht in te vullen, daarna kunnen de antwoorden samen worden nabesproken </a:t>
            </a:r>
            <a:r>
              <a:rPr lang="nl-NL" dirty="0"/>
              <a:t>door bijvoorbeeld de werkvorm </a:t>
            </a:r>
            <a:r>
              <a:rPr lang="nl-NL" dirty="0" err="1"/>
              <a:t>think</a:t>
            </a:r>
            <a:r>
              <a:rPr lang="nl-NL" dirty="0"/>
              <a:t>-pair-share te gebruiken. </a:t>
            </a:r>
            <a:endParaRPr lang="en-US" dirty="0">
              <a:solidFill>
                <a:srgbClr val="444444"/>
              </a:solidFill>
            </a:endParaRPr>
          </a:p>
          <a:p>
            <a:endParaRPr lang="nl-NL" dirty="0">
              <a:solidFill>
                <a:srgbClr val="444444"/>
              </a:solidFill>
            </a:endParaRPr>
          </a:p>
          <a:p>
            <a:r>
              <a:rPr lang="nl-NL" dirty="0"/>
              <a:t>Voor de docent: in </a:t>
            </a:r>
            <a:r>
              <a:rPr lang="nl-NL" i="1" dirty="0"/>
              <a:t>Verhalen van kracht en kwetsbaarheid</a:t>
            </a:r>
            <a:r>
              <a:rPr lang="nl-NL" dirty="0"/>
              <a:t> staan mogelijke antwoorden in Bijlage 4 en hieronder:</a:t>
            </a:r>
            <a:endParaRPr lang="nl-NL" dirty="0">
              <a:ea typeface="Calibri"/>
              <a:cs typeface="Calibri"/>
            </a:endParaRPr>
          </a:p>
          <a:p>
            <a:pPr marL="171450" indent="-171450" algn="just">
              <a:buFont typeface="Aptos"/>
              <a:buChar char="•"/>
            </a:pPr>
            <a:r>
              <a:rPr lang="nl-NL" dirty="0"/>
              <a:t>Welke aspecten maken deze leerling kwetsbaar volgens jou?</a:t>
            </a:r>
            <a:endParaRPr lang="nl-NL" dirty="0">
              <a:ea typeface="Calibri"/>
              <a:cs typeface="Calibri"/>
            </a:endParaRPr>
          </a:p>
          <a:p>
            <a:pPr marL="628650" lvl="1" indent="-171450" algn="just">
              <a:buFont typeface="Courier New"/>
              <a:buChar char="○"/>
            </a:pPr>
            <a:r>
              <a:rPr lang="nl-NL" i="1" dirty="0" err="1"/>
              <a:t>Rick’s</a:t>
            </a:r>
            <a:r>
              <a:rPr lang="nl-NL" i="1" dirty="0"/>
              <a:t> kwetsbaarheid wordt veroorzaakt door een instabiele en onveilige thuissituatie, inclusief een verleden van mishandeling. Dit heeft geleid tot trauma, faalangst en een sterke behoefte aan nabijheid en bevestiging. Zijn gedrag wordt beïnvloed door deze ervaringen, wat zijn ontwikkeling en zelfstandigheid belemmert.</a:t>
            </a:r>
            <a:endParaRPr lang="nl-NL" dirty="0"/>
          </a:p>
          <a:p>
            <a:pPr marL="171450" indent="-171450" algn="just">
              <a:buFont typeface="Aptos"/>
              <a:buChar char="•"/>
            </a:pPr>
            <a:r>
              <a:rPr lang="nl-NL" dirty="0"/>
              <a:t>Welke belemmerende en bevorderende factoren herken je in dit verhaal? zie ook: Bijlage 2 – Schema belemmerende en bevorderende factoren).</a:t>
            </a:r>
            <a:endParaRPr lang="nl-NL" dirty="0">
              <a:ea typeface="Calibri"/>
              <a:cs typeface="Calibri"/>
            </a:endParaRPr>
          </a:p>
          <a:p>
            <a:pPr marL="628650" lvl="1" indent="-171450" algn="just">
              <a:buFont typeface="Courier New"/>
              <a:buChar char="○"/>
            </a:pPr>
            <a:r>
              <a:rPr lang="nl-NL" i="1" dirty="0"/>
              <a:t>Belemmerende factoren:</a:t>
            </a:r>
            <a:endParaRPr lang="nl-NL" dirty="0"/>
          </a:p>
          <a:p>
            <a:pPr marL="1085850" lvl="2" indent="-171450" algn="just">
              <a:buFont typeface="Wingdings"/>
              <a:buChar char="▪"/>
            </a:pPr>
            <a:r>
              <a:rPr lang="nl-NL" i="1" dirty="0"/>
              <a:t>Sociale steun: Rick krijgt beperkte steun vanuit thuissituatie. Onstabiele woonsituatie, weinig communicatie met ouders, geen afstemming met school.</a:t>
            </a:r>
            <a:endParaRPr lang="nl-NL" dirty="0"/>
          </a:p>
          <a:p>
            <a:pPr marL="1085850" lvl="2" indent="-171450" algn="just">
              <a:buFont typeface="Wingdings"/>
              <a:buChar char="▪"/>
            </a:pPr>
            <a:r>
              <a:rPr lang="nl-NL" i="1" dirty="0"/>
              <a:t>Zelfvertrouwen en zelfwaarde: Rick is faalangstig en vertoont vermijdingsgedrag. Zo stopt hij met werken bij zelfstandig werk zonder nabijheid van de leerkracht.</a:t>
            </a:r>
            <a:endParaRPr lang="nl-NL" dirty="0"/>
          </a:p>
          <a:p>
            <a:pPr marL="1085850" lvl="2" indent="-171450" algn="just">
              <a:buFont typeface="Wingdings"/>
              <a:buChar char="▪"/>
            </a:pPr>
            <a:r>
              <a:rPr lang="nl-NL" i="1" dirty="0"/>
              <a:t>Hulpbronnen en toegang tot ondersteuning: Beperkte hulp thuis. Onstabiele gezinssituatie, moeilijk contact met ouders, geen externe hulpverlening genoemd.</a:t>
            </a:r>
            <a:endParaRPr lang="nl-NL" dirty="0"/>
          </a:p>
          <a:p>
            <a:pPr marL="1085850" lvl="2" indent="-171450" algn="just">
              <a:buFont typeface="Wingdings"/>
              <a:buChar char="▪"/>
            </a:pPr>
            <a:r>
              <a:rPr lang="nl-NL" i="1" dirty="0"/>
              <a:t>Positieve leeromgeving: Rick is kwetsbaar bij wisselingen/overgangen. Zonder structuur raakt hij bij dit soort van momenten van slag.</a:t>
            </a:r>
            <a:endParaRPr lang="nl-NL" dirty="0"/>
          </a:p>
          <a:p>
            <a:pPr marL="1085850" lvl="2" indent="-171450" algn="just">
              <a:buFont typeface="Wingdings"/>
              <a:buChar char="▪"/>
            </a:pPr>
            <a:r>
              <a:rPr lang="nl-NL" i="1" dirty="0"/>
              <a:t>Sterke </a:t>
            </a:r>
            <a:r>
              <a:rPr lang="nl-NL" i="1" dirty="0" err="1"/>
              <a:t>copingmechanismen</a:t>
            </a:r>
            <a:r>
              <a:rPr lang="nl-NL" i="1" dirty="0"/>
              <a:t>: Rick kan niet goed omgaan met spanningen bij zelfstandig werk.</a:t>
            </a:r>
            <a:endParaRPr lang="nl-NL" dirty="0"/>
          </a:p>
          <a:p>
            <a:pPr marL="1085850" lvl="2" indent="-171450" algn="just">
              <a:buFont typeface="Wingdings"/>
              <a:buChar char="▪"/>
            </a:pPr>
            <a:r>
              <a:rPr lang="nl-NL" i="1" dirty="0"/>
              <a:t>Mentale gezondheid: Rick heeft een trauma door mishandeling, faalangst, stress bij afwezigheid leerkracht.</a:t>
            </a:r>
            <a:endParaRPr lang="nl-NL" dirty="0"/>
          </a:p>
          <a:p>
            <a:pPr marL="628650" lvl="1" indent="-171450" algn="just">
              <a:buFont typeface="Courier New"/>
              <a:buChar char="○"/>
            </a:pPr>
            <a:r>
              <a:rPr lang="nl-NL" i="1" dirty="0"/>
              <a:t>Bevorderende factoren:</a:t>
            </a:r>
            <a:endParaRPr lang="nl-NL" dirty="0"/>
          </a:p>
          <a:p>
            <a:pPr marL="1085850" lvl="2" indent="-171450" algn="just">
              <a:buFont typeface="Wingdings"/>
              <a:buChar char="▪"/>
            </a:pPr>
            <a:r>
              <a:rPr lang="nl-NL" i="1" dirty="0"/>
              <a:t>Sociale steun: Rick voelt zich veilig op school, komt vaak blij binnen en zoekt actief naar de leerkracht.</a:t>
            </a:r>
            <a:endParaRPr lang="nl-NL" dirty="0"/>
          </a:p>
          <a:p>
            <a:pPr marL="1085850" lvl="2" indent="-171450" algn="just">
              <a:buFont typeface="Wingdings"/>
              <a:buChar char="▪"/>
            </a:pPr>
            <a:r>
              <a:rPr lang="nl-NL" i="1" dirty="0"/>
              <a:t>Zelfvertrouwen en zelfwaarde: Rick voelt zich op zijn gemak in groepsmomenten en is dan enthousiast.</a:t>
            </a:r>
            <a:endParaRPr lang="nl-NL" dirty="0"/>
          </a:p>
          <a:p>
            <a:pPr marL="1085850" lvl="2" indent="-171450" algn="just">
              <a:buFont typeface="Wingdings"/>
              <a:buChar char="▪"/>
            </a:pPr>
            <a:r>
              <a:rPr lang="nl-NL" i="1" dirty="0"/>
              <a:t>Hulpbronnen en toegang tot ondersteuning: Leerkracht biedt structuur, hulpmiddelen als timetimer en duidelijke aankondigingen.</a:t>
            </a:r>
            <a:endParaRPr lang="nl-NL" dirty="0"/>
          </a:p>
          <a:p>
            <a:pPr marL="1085850" lvl="2" indent="-171450" algn="just">
              <a:buFont typeface="Wingdings"/>
              <a:buChar char="▪"/>
            </a:pPr>
            <a:r>
              <a:rPr lang="nl-NL" i="1" dirty="0"/>
              <a:t>Positieve leeromgeving: Duidelijke routines en voorspelbaarheid helpen richt schakelen tussen activiteiten.</a:t>
            </a:r>
            <a:endParaRPr lang="nl-NL" dirty="0"/>
          </a:p>
          <a:p>
            <a:pPr marL="1085850" lvl="2" indent="-171450" algn="just">
              <a:buFont typeface="Wingdings"/>
              <a:buChar char="▪"/>
            </a:pPr>
            <a:r>
              <a:rPr lang="nl-NL" i="1" dirty="0"/>
              <a:t>Sterke </a:t>
            </a:r>
            <a:r>
              <a:rPr lang="nl-NL" i="1" dirty="0" err="1"/>
              <a:t>copingmechanismen</a:t>
            </a:r>
            <a:r>
              <a:rPr lang="nl-NL" i="1" dirty="0"/>
              <a:t>: Rick weet dat nabijheid en hulpmiddelen hem helpen functioneren in de klas.</a:t>
            </a:r>
            <a:endParaRPr lang="nl-NL" dirty="0"/>
          </a:p>
          <a:p>
            <a:pPr marL="1085850" lvl="2" indent="-171450" algn="just">
              <a:buFont typeface="Wingdings"/>
              <a:buChar char="▪"/>
            </a:pPr>
            <a:r>
              <a:rPr lang="nl-NL" i="1" dirty="0"/>
              <a:t>Mentale gezondheid: Rick komt vaak blij naar school, wat duidt op een zekere mate van veiligheid daar. </a:t>
            </a:r>
            <a:endParaRPr lang="nl-NL" dirty="0"/>
          </a:p>
          <a:p>
            <a:endParaRPr lang="nl-NL"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3</a:t>
            </a:fld>
            <a:endParaRPr lang="en-US"/>
          </a:p>
        </p:txBody>
      </p:sp>
    </p:spTree>
    <p:extLst>
      <p:ext uri="{BB962C8B-B14F-4D97-AF65-F5344CB8AC3E}">
        <p14:creationId xmlns:p14="http://schemas.microsoft.com/office/powerpoint/2010/main" val="1570939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noProof="0" dirty="0">
                <a:ea typeface="Calibri"/>
                <a:cs typeface="Calibri"/>
              </a:rPr>
              <a:t>Voor de docent: in </a:t>
            </a:r>
            <a:r>
              <a:rPr lang="nl-NL" i="1" dirty="0"/>
              <a:t>Verhalen van kracht en kwetsbaarheid</a:t>
            </a:r>
            <a:r>
              <a:rPr lang="nl-NL" noProof="0" dirty="0">
                <a:ea typeface="Calibri"/>
                <a:cs typeface="Calibri"/>
              </a:rPr>
              <a:t> staan mogelijke antwoorden in Bijlage 4</a:t>
            </a:r>
            <a:r>
              <a:rPr lang="nl-NL" dirty="0">
                <a:ea typeface="Calibri"/>
                <a:cs typeface="Calibri"/>
              </a:rPr>
              <a:t> en hieronder:</a:t>
            </a:r>
          </a:p>
          <a:p>
            <a:pPr marL="171450" indent="-171450" algn="just">
              <a:buFont typeface="Aptos"/>
              <a:buChar char="•"/>
            </a:pPr>
            <a:r>
              <a:rPr lang="nl-NL" dirty="0"/>
              <a:t>Welke signalen in het gedrag van deze leerling zie je die mogelijk verband houden met zijn achtergrond of thuissituatie?</a:t>
            </a:r>
            <a:endParaRPr lang="nl-NL" dirty="0">
              <a:ea typeface="Calibri"/>
              <a:cs typeface="Calibri"/>
            </a:endParaRPr>
          </a:p>
          <a:p>
            <a:pPr marL="628650" lvl="1" indent="-171450" algn="just">
              <a:buFont typeface="Courier New"/>
              <a:buChar char="○"/>
            </a:pPr>
            <a:r>
              <a:rPr lang="nl-NL" i="1" dirty="0"/>
              <a:t>Rick zoekt constant nabijheid van de leerkracht en stopt met werken zodra die er niet meer is. Dit kan wijzen op een diepe angst om het fout te doen of verlaten te worden. Ook lijkt hij moeite te hebben met zelfstandig werken, wat mogelijk een gevolg is van een gebrek aan vertrouwen in zijn eigen kunnen.</a:t>
            </a:r>
            <a:endParaRPr lang="nl-NL" dirty="0"/>
          </a:p>
          <a:p>
            <a:pPr marL="171450" indent="-171450" algn="just">
              <a:buFont typeface="Aptos"/>
              <a:buChar char="•"/>
            </a:pPr>
            <a:r>
              <a:rPr lang="nl-NL" dirty="0"/>
              <a:t>Stel; je krijgt deze leerling in de klas. Is dit verhaal voldoende helder voor je? Welke vragen zou je graag willen stellen (aan bijv. de huidige leerkracht en de ouders) om nog beter zicht te hebben op wat wel of niet werkt bij deze leerling?</a:t>
            </a:r>
            <a:endParaRPr lang="nl-NL" dirty="0">
              <a:ea typeface="Calibri"/>
              <a:cs typeface="Calibri"/>
            </a:endParaRPr>
          </a:p>
          <a:p>
            <a:pPr marL="628650" lvl="1" indent="-171450" algn="just">
              <a:buFont typeface="Courier New"/>
              <a:buChar char="○"/>
            </a:pPr>
            <a:r>
              <a:rPr lang="nl-NL" i="1" dirty="0"/>
              <a:t>Vragen die je aan de huidige leerkracht kunt stellen:</a:t>
            </a:r>
            <a:r>
              <a:rPr lang="nl-NL" dirty="0"/>
              <a:t>  </a:t>
            </a:r>
            <a:endParaRPr lang="nl-NL" dirty="0">
              <a:ea typeface="Calibri"/>
              <a:cs typeface="Calibri"/>
            </a:endParaRPr>
          </a:p>
          <a:p>
            <a:pPr marL="1085850" lvl="2" indent="-171450" algn="just">
              <a:buFont typeface="Wingdings"/>
              <a:buChar char="▪"/>
            </a:pPr>
            <a:r>
              <a:rPr lang="nl-NL" i="1" dirty="0"/>
              <a:t>Welke strategieën of interventies hebben jullie tot nu toe ingezet om Rick te ondersteunen? Welke daarvan werken goed, en welke minder?</a:t>
            </a:r>
            <a:endParaRPr lang="nl-NL" dirty="0"/>
          </a:p>
          <a:p>
            <a:pPr marL="1085850" lvl="2" indent="-171450" algn="just">
              <a:buFont typeface="Wingdings"/>
              <a:buChar char="▪"/>
            </a:pPr>
            <a:r>
              <a:rPr lang="nl-NL" i="1" dirty="0"/>
              <a:t>Hoe reageert Rick op gestructureerde dagindelingen of visuele hulpmiddelen zoals een timetimer?</a:t>
            </a:r>
            <a:endParaRPr lang="nl-NL" dirty="0"/>
          </a:p>
          <a:p>
            <a:pPr marL="1085850" lvl="2" indent="-171450" algn="just">
              <a:buFont typeface="Wingdings"/>
              <a:buChar char="▪"/>
            </a:pPr>
            <a:r>
              <a:rPr lang="nl-NL" i="1" dirty="0"/>
              <a:t>Zijn er specifieke triggers op school die zijn gedrag verergeren (bijvoorbeeld overgangsmomenten of bepaalde vakken)?</a:t>
            </a:r>
            <a:endParaRPr lang="nl-NL" dirty="0"/>
          </a:p>
          <a:p>
            <a:pPr marL="1085850" lvl="2" indent="-171450" algn="just">
              <a:buFont typeface="Wingdings"/>
              <a:buChar char="▪"/>
            </a:pPr>
            <a:r>
              <a:rPr lang="nl-NL" i="1" dirty="0"/>
              <a:t>Hoe gaat Rick om met sociale interacties in de klas? Heeft hij moeite met samenwerken of conflicten met andere leerlingen?</a:t>
            </a:r>
            <a:endParaRPr lang="nl-NL" dirty="0"/>
          </a:p>
          <a:p>
            <a:pPr marL="1085850" lvl="2" indent="-171450" algn="just">
              <a:buFont typeface="Wingdings"/>
              <a:buChar char="▪"/>
            </a:pPr>
            <a:r>
              <a:rPr lang="nl-NL" i="1" dirty="0"/>
              <a:t>Hoeveel ondersteuning heeft Rick nodig bij zelfstandig werken, en welke methoden helpen hem om toch zelfstandig aan de slag te gaan?</a:t>
            </a:r>
            <a:endParaRPr lang="nl-NL" dirty="0"/>
          </a:p>
          <a:p>
            <a:pPr marL="1085850" lvl="2" indent="-171450" algn="just">
              <a:buFont typeface="Wingdings"/>
              <a:buChar char="▪"/>
            </a:pPr>
            <a:r>
              <a:rPr lang="nl-NL" i="1" dirty="0"/>
              <a:t>Wat helpt Rick het meest om zich veilig en ontspannen te voelen op school?</a:t>
            </a:r>
            <a:endParaRPr lang="nl-NL" dirty="0"/>
          </a:p>
          <a:p>
            <a:pPr marL="628650" lvl="1" indent="-171450" algn="just">
              <a:buFont typeface="Courier New"/>
              <a:buChar char="○"/>
            </a:pPr>
            <a:r>
              <a:rPr lang="nl-NL" i="1" dirty="0"/>
              <a:t>Vragen die je aan de ouder(s) kunt stellen:</a:t>
            </a:r>
            <a:r>
              <a:rPr lang="nl-NL" dirty="0"/>
              <a:t>  </a:t>
            </a:r>
            <a:endParaRPr lang="nl-NL" dirty="0">
              <a:ea typeface="Calibri"/>
              <a:cs typeface="Calibri"/>
            </a:endParaRPr>
          </a:p>
          <a:p>
            <a:pPr marL="1085850" lvl="2" indent="-171450" algn="just">
              <a:buFont typeface="Wingdings"/>
              <a:buChar char="▪"/>
            </a:pPr>
            <a:r>
              <a:rPr lang="nl-NL" i="1" dirty="0"/>
              <a:t>Welke ondersteuning ervaart het gezin momenteel? (zijn er ondersteunende instanties betrokken bij Rick/ het gezin?)</a:t>
            </a:r>
            <a:r>
              <a:rPr lang="nl-NL" dirty="0"/>
              <a:t> </a:t>
            </a:r>
            <a:endParaRPr lang="nl-NL" dirty="0">
              <a:ea typeface="Calibri"/>
              <a:cs typeface="Calibri"/>
            </a:endParaRPr>
          </a:p>
          <a:p>
            <a:pPr marL="1085850" lvl="2" indent="-171450" algn="just">
              <a:buFont typeface="Wingdings"/>
              <a:buChar char="▪"/>
            </a:pPr>
            <a:r>
              <a:rPr lang="nl-NL" i="1" dirty="0"/>
              <a:t>Is er een specifiek soort ondersteuning of communicatie die jij/jullie vanuit school nodig hebt/hebben?</a:t>
            </a:r>
            <a:endParaRPr lang="nl-NL" dirty="0"/>
          </a:p>
          <a:p>
            <a:pPr marL="1085850" lvl="2" indent="-171450" algn="just">
              <a:buFont typeface="Wingdings"/>
              <a:buChar char="▪"/>
            </a:pPr>
            <a:r>
              <a:rPr lang="nl-NL" i="1" dirty="0"/>
              <a:t>Vertelt de leerling thuis over school? Lijkt hij zich fijn te voelen op school, waar maakt u dit uit op?</a:t>
            </a:r>
            <a:r>
              <a:rPr lang="nl-NL" dirty="0"/>
              <a:t> </a:t>
            </a:r>
            <a:endParaRPr lang="nl-NL" dirty="0">
              <a:ea typeface="Calibri"/>
              <a:cs typeface="Calibri"/>
            </a:endParaRPr>
          </a:p>
          <a:p>
            <a:pPr marL="1085850" lvl="2" indent="-171450" algn="just">
              <a:buFont typeface="Wingdings"/>
              <a:buChar char="▪"/>
            </a:pPr>
            <a:r>
              <a:rPr lang="nl-NL" i="1" dirty="0"/>
              <a:t>Zijn er activiteiten of hobby’s waarbij Rick zich prettig en ontspannen voelt?</a:t>
            </a:r>
            <a:r>
              <a:rPr lang="nl-NL" dirty="0"/>
              <a:t> </a:t>
            </a:r>
            <a:endParaRPr lang="nl-NL" dirty="0">
              <a:ea typeface="Calibri"/>
              <a:cs typeface="Calibri"/>
            </a:endParaRPr>
          </a:p>
          <a:p>
            <a:pPr marL="171450" indent="-171450" algn="just">
              <a:buFont typeface="Aptos"/>
              <a:buChar char="•"/>
            </a:pPr>
            <a:r>
              <a:rPr lang="nl-NL" dirty="0"/>
              <a:t>Wat zou jij doen om deze leerling te ondersteunen? </a:t>
            </a:r>
            <a:endParaRPr lang="nl-NL" dirty="0">
              <a:ea typeface="Calibri"/>
              <a:cs typeface="Calibri"/>
            </a:endParaRPr>
          </a:p>
          <a:p>
            <a:pPr marL="628650" lvl="1" indent="-171450" algn="just">
              <a:buFont typeface="Courier New"/>
              <a:buChar char="○"/>
            </a:pPr>
            <a:r>
              <a:rPr lang="nl-NL" i="1" dirty="0"/>
              <a:t>Zie “Tips van de leerkracht”.</a:t>
            </a:r>
            <a:endParaRPr lang="nl-NL" dirty="0"/>
          </a:p>
          <a:p>
            <a:endParaRPr lang="nl-NL"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4</a:t>
            </a:fld>
            <a:endParaRPr lang="en-US"/>
          </a:p>
        </p:txBody>
      </p:sp>
    </p:spTree>
    <p:extLst>
      <p:ext uri="{BB962C8B-B14F-4D97-AF65-F5344CB8AC3E}">
        <p14:creationId xmlns:p14="http://schemas.microsoft.com/office/powerpoint/2010/main" val="3082801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Kies </a:t>
            </a:r>
            <a:r>
              <a:rPr lang="en-US" dirty="0" err="1"/>
              <a:t>als</a:t>
            </a:r>
            <a:r>
              <a:rPr lang="en-US" dirty="0"/>
              <a:t> docent </a:t>
            </a:r>
            <a:r>
              <a:rPr lang="en-US" dirty="0" err="1"/>
              <a:t>een</a:t>
            </a:r>
            <a:r>
              <a:rPr lang="en-US" dirty="0"/>
              <a:t> </a:t>
            </a:r>
            <a:r>
              <a:rPr lang="en-US" dirty="0" err="1"/>
              <a:t>paar</a:t>
            </a:r>
            <a:r>
              <a:rPr lang="en-US" dirty="0"/>
              <a:t> tips </a:t>
            </a:r>
            <a:r>
              <a:rPr lang="en-US" dirty="0" err="1"/>
              <a:t>uit</a:t>
            </a:r>
            <a:r>
              <a:rPr lang="en-US" dirty="0"/>
              <a:t> die je </a:t>
            </a:r>
            <a:r>
              <a:rPr lang="en-US" dirty="0" err="1"/>
              <a:t>toelicht</a:t>
            </a:r>
            <a:r>
              <a:rPr lang="en-US" dirty="0"/>
              <a:t>, </a:t>
            </a:r>
            <a:r>
              <a:rPr lang="en-US" dirty="0" err="1"/>
              <a:t>niet</a:t>
            </a:r>
            <a:r>
              <a:rPr lang="en-US" dirty="0"/>
              <a:t> </a:t>
            </a:r>
            <a:r>
              <a:rPr lang="en-US" dirty="0" err="1"/>
              <a:t>alles</a:t>
            </a:r>
            <a:r>
              <a:rPr lang="en-US" dirty="0"/>
              <a:t> </a:t>
            </a:r>
            <a:r>
              <a:rPr lang="en-US" dirty="0" err="1"/>
              <a:t>expliciet</a:t>
            </a:r>
            <a:r>
              <a:rPr lang="en-US" dirty="0"/>
              <a:t> </a:t>
            </a:r>
            <a:r>
              <a:rPr lang="en-US" dirty="0" err="1"/>
              <a:t>toelichten</a:t>
            </a:r>
            <a:r>
              <a:rPr lang="en-US" dirty="0"/>
              <a:t> in </a:t>
            </a:r>
            <a:r>
              <a:rPr lang="en-US" dirty="0" err="1"/>
              <a:t>verband</a:t>
            </a:r>
            <a:r>
              <a:rPr lang="en-US" dirty="0"/>
              <a:t> met de </a:t>
            </a:r>
            <a:r>
              <a:rPr lang="en-US" dirty="0" err="1"/>
              <a:t>hoeveelheid</a:t>
            </a:r>
            <a:r>
              <a:rPr lang="en-US" dirty="0"/>
              <a:t> tips.</a:t>
            </a:r>
            <a:endParaRPr lang="nl-NL" dirty="0"/>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5</a:t>
            </a:fld>
            <a:endParaRPr lang="en-US"/>
          </a:p>
        </p:txBody>
      </p:sp>
    </p:spTree>
    <p:extLst>
      <p:ext uri="{BB962C8B-B14F-4D97-AF65-F5344CB8AC3E}">
        <p14:creationId xmlns:p14="http://schemas.microsoft.com/office/powerpoint/2010/main" val="27277689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6</a:t>
            </a:fld>
            <a:endParaRPr lang="en-US"/>
          </a:p>
        </p:txBody>
      </p:sp>
    </p:spTree>
    <p:extLst>
      <p:ext uri="{BB962C8B-B14F-4D97-AF65-F5344CB8AC3E}">
        <p14:creationId xmlns:p14="http://schemas.microsoft.com/office/powerpoint/2010/main" val="28442122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Voor de docent: in </a:t>
            </a:r>
            <a:r>
              <a:rPr lang="nl-NL" i="1" dirty="0"/>
              <a:t>Verhalen van kracht en kwetsbaarheid</a:t>
            </a:r>
            <a:r>
              <a:rPr lang="nl-NL" noProof="0" dirty="0"/>
              <a:t> staan mogelijke antwoorden in Bijlage 4</a:t>
            </a:r>
            <a:r>
              <a:rPr lang="nl-NL" dirty="0"/>
              <a:t> en hieronder:</a:t>
            </a:r>
          </a:p>
          <a:p>
            <a:pPr marL="171450" indent="-171450" algn="just">
              <a:buFont typeface="Aptos"/>
              <a:buChar char="•"/>
            </a:pPr>
            <a:r>
              <a:rPr lang="nl-NL" dirty="0"/>
              <a:t>Rick heeft faalangst. Maak een </a:t>
            </a:r>
            <a:r>
              <a:rPr lang="nl-NL" dirty="0" err="1"/>
              <a:t>woordweb</a:t>
            </a:r>
            <a:r>
              <a:rPr lang="nl-NL" dirty="0"/>
              <a:t> waarin je de volgende aspecten van faalangst beschrijft: kenmerken (cognitieve kenmerken, fysieke kenmerken en gedragsmatige kenmerken), oorzaken (omgevingsfactoren, persoonlijke factoren en sociale factoren) en gevolgen (op schoolniveau én sociaal-emotionele gevolgen). Geef per categorie voorbeelden of concrete strategieën, gebaseerd op je kennis en/of literatuur.</a:t>
            </a:r>
            <a:endParaRPr lang="nl-NL" dirty="0">
              <a:ea typeface="Calibri"/>
              <a:cs typeface="Calibri"/>
            </a:endParaRPr>
          </a:p>
          <a:p>
            <a:pPr marL="628650" lvl="1" indent="-171450" algn="just">
              <a:buFont typeface="Courier New"/>
              <a:buChar char="○"/>
            </a:pPr>
            <a:r>
              <a:rPr lang="nl-NL" i="1" dirty="0"/>
              <a:t>Kenmerken: Faalangst wordt gekenmerkt door een overdreven angst om fouten te maken, wat vaak resulteert in vermijdingsgedrag en/of perfectionisme. Belangrijke kenmerken zijn:</a:t>
            </a:r>
            <a:endParaRPr lang="nl-NL"/>
          </a:p>
          <a:p>
            <a:pPr marL="1085850" lvl="2" indent="-171450" algn="just">
              <a:buFont typeface="Wingdings"/>
              <a:buChar char="▪"/>
            </a:pPr>
            <a:r>
              <a:rPr lang="nl-NL" i="1" dirty="0"/>
              <a:t>Cognitieve kenmerken: Negatieve gedachten zoals “Ik ben niet goed genoeg” of “Ik ga het toch fout doen” (</a:t>
            </a:r>
            <a:r>
              <a:rPr lang="nl-NL" i="1" dirty="0" err="1"/>
              <a:t>Muris</a:t>
            </a:r>
            <a:r>
              <a:rPr lang="nl-NL" i="1" dirty="0"/>
              <a:t>, 2001).</a:t>
            </a:r>
            <a:endParaRPr lang="nl-NL"/>
          </a:p>
          <a:p>
            <a:pPr marL="1085850" lvl="2" indent="-171450" algn="just">
              <a:buFont typeface="Wingdings"/>
              <a:buChar char="▪"/>
            </a:pPr>
            <a:r>
              <a:rPr lang="nl-NL" i="1" dirty="0"/>
              <a:t>Fysieke kenmerken: Verhoogde hartslag, zweten, maagklachten (</a:t>
            </a:r>
            <a:r>
              <a:rPr lang="nl-NL" i="1" dirty="0" err="1"/>
              <a:t>Essau</a:t>
            </a:r>
            <a:r>
              <a:rPr lang="nl-NL" i="1" dirty="0"/>
              <a:t> et al., 2012).</a:t>
            </a:r>
            <a:endParaRPr lang="nl-NL"/>
          </a:p>
          <a:p>
            <a:pPr marL="1085850" lvl="2" indent="-171450" algn="just">
              <a:buFont typeface="Wingdings"/>
              <a:buChar char="▪"/>
            </a:pPr>
            <a:r>
              <a:rPr lang="nl-NL" i="1" dirty="0"/>
              <a:t>Gedragsmatige klachten: Vermijden van moeilijke taken, vragen om veel bevestiging, en soms zelfs boosheid of frustratie (</a:t>
            </a:r>
            <a:r>
              <a:rPr lang="nl-NL" i="1" dirty="0" err="1"/>
              <a:t>Zeidner</a:t>
            </a:r>
            <a:r>
              <a:rPr lang="nl-NL" i="1" dirty="0"/>
              <a:t> &amp; Matthews, 2011).</a:t>
            </a:r>
            <a:endParaRPr lang="nl-NL" dirty="0"/>
          </a:p>
          <a:p>
            <a:pPr marL="628650" lvl="1" indent="-171450" algn="just">
              <a:buFont typeface="Courier New"/>
              <a:buChar char="○"/>
            </a:pPr>
            <a:r>
              <a:rPr lang="nl-NL" i="1" dirty="0"/>
              <a:t>Oorzaken: faalangst kan meerdere oorzaken hebben en deze oorzaken kunnen ook weer variëren per individu. Een aantal mogelijke oorzaken zijn:</a:t>
            </a:r>
            <a:endParaRPr lang="nl-NL" dirty="0"/>
          </a:p>
          <a:p>
            <a:pPr marL="1085850" lvl="2" indent="-171450" algn="just">
              <a:buFont typeface="Wingdings"/>
              <a:buChar char="▪"/>
            </a:pPr>
            <a:r>
              <a:rPr lang="nl-NL" i="1" dirty="0"/>
              <a:t>Omgevingsfactoren: zoals bijvoorbeeld een kritische of veeleisende opleiding (Perry et al., 2018).</a:t>
            </a:r>
            <a:endParaRPr lang="nl-NL" dirty="0"/>
          </a:p>
          <a:p>
            <a:pPr marL="1085850" lvl="2" indent="-171450" algn="just">
              <a:buFont typeface="Wingdings"/>
              <a:buChar char="▪"/>
            </a:pPr>
            <a:r>
              <a:rPr lang="nl-NL" i="1" dirty="0"/>
              <a:t>Persoonlijke factoren: Een laagzelfbeeld of perfectionistische neigingen. Ook trauma of negatieve ervaringen uit het verleden kunnen bijdragen aan faalangst.</a:t>
            </a:r>
            <a:endParaRPr lang="nl-NL" dirty="0"/>
          </a:p>
          <a:p>
            <a:pPr marL="1085850" lvl="2" indent="-171450" algn="just">
              <a:buFont typeface="Wingdings"/>
              <a:buChar char="▪"/>
            </a:pPr>
            <a:r>
              <a:rPr lang="nl-NL" i="1" dirty="0"/>
              <a:t>Sociale factoren: Vergelijkingen met leeftijdsgenoten of sociale druk in groepsactiviteiten (Ryan &amp; </a:t>
            </a:r>
            <a:r>
              <a:rPr lang="nl-NL" i="1" dirty="0" err="1"/>
              <a:t>Deci</a:t>
            </a:r>
            <a:r>
              <a:rPr lang="nl-NL" i="1" dirty="0"/>
              <a:t>, 2000).</a:t>
            </a:r>
            <a:endParaRPr lang="nl-NL" dirty="0"/>
          </a:p>
          <a:p>
            <a:pPr marL="628650" lvl="1" indent="-171450" algn="just">
              <a:buFont typeface="Courier New"/>
              <a:buChar char="○"/>
            </a:pPr>
            <a:r>
              <a:rPr lang="nl-NL" i="1" dirty="0"/>
              <a:t>Gevolgen: Faalangst kan ernstige gevolgen hebben voor de ontwikkeling van een leerling, zowel op korte als lange termijn.</a:t>
            </a:r>
            <a:endParaRPr lang="nl-NL" dirty="0"/>
          </a:p>
          <a:p>
            <a:pPr marL="1085850" lvl="2" indent="-171450" algn="just">
              <a:buFont typeface="Wingdings"/>
              <a:buChar char="▪"/>
            </a:pPr>
            <a:r>
              <a:rPr lang="nl-NL" i="1" dirty="0"/>
              <a:t>Op schoolniveau:</a:t>
            </a:r>
            <a:endParaRPr lang="nl-NL" dirty="0"/>
          </a:p>
          <a:p>
            <a:pPr marL="1543050" lvl="3" indent="-171450" algn="just">
              <a:buFont typeface="Symbol"/>
              <a:buChar char="•"/>
            </a:pPr>
            <a:r>
              <a:rPr lang="nl-NL" i="1" dirty="0"/>
              <a:t>Lagere leerprestaties door vermijdingsgedrag en angst tijdens toetsen (</a:t>
            </a:r>
            <a:r>
              <a:rPr lang="nl-NL" i="1" dirty="0" err="1"/>
              <a:t>Zeidner</a:t>
            </a:r>
            <a:r>
              <a:rPr lang="nl-NL" i="1" dirty="0"/>
              <a:t> &amp; Matthews, 2011).</a:t>
            </a:r>
            <a:endParaRPr lang="nl-NL" dirty="0"/>
          </a:p>
          <a:p>
            <a:pPr marL="1543050" lvl="3" indent="-171450" algn="just">
              <a:buFont typeface="Symbol"/>
              <a:buChar char="•"/>
            </a:pPr>
            <a:r>
              <a:rPr lang="nl-NL" i="1" dirty="0"/>
              <a:t>Moeite met een zelfstandige werkhouding.</a:t>
            </a:r>
            <a:endParaRPr lang="nl-NL" dirty="0"/>
          </a:p>
          <a:p>
            <a:pPr marL="1085850" lvl="2" indent="-171450" algn="just">
              <a:buFont typeface="Wingdings"/>
              <a:buChar char="▪"/>
            </a:pPr>
            <a:r>
              <a:rPr lang="nl-NL" i="1" dirty="0"/>
              <a:t>Op sociaal-emotioneel vlak:</a:t>
            </a:r>
            <a:endParaRPr lang="nl-NL" dirty="0"/>
          </a:p>
          <a:p>
            <a:pPr marL="1543050" lvl="3" indent="-171450" algn="just">
              <a:buFont typeface="Symbol"/>
              <a:buChar char="•"/>
            </a:pPr>
            <a:r>
              <a:rPr lang="nl-NL" i="1" dirty="0"/>
              <a:t>Verminderde zelfwaardering en sociale terugtrekking (</a:t>
            </a:r>
            <a:r>
              <a:rPr lang="nl-NL" i="1" dirty="0" err="1"/>
              <a:t>Muris</a:t>
            </a:r>
            <a:r>
              <a:rPr lang="nl-NL" i="1" dirty="0"/>
              <a:t>, 2001).</a:t>
            </a:r>
            <a:endParaRPr lang="nl-NL" dirty="0"/>
          </a:p>
          <a:p>
            <a:pPr marL="1543050" lvl="3" indent="-171450" algn="just">
              <a:buFont typeface="Symbol"/>
              <a:buChar char="•"/>
            </a:pPr>
            <a:r>
              <a:rPr lang="nl-NL" i="1" dirty="0"/>
              <a:t>Verhoogde kans op stemmingsproblemen zoals depressie of angststoornissen (</a:t>
            </a:r>
            <a:r>
              <a:rPr lang="nl-NL" i="1" dirty="0" err="1"/>
              <a:t>Essau</a:t>
            </a:r>
            <a:r>
              <a:rPr lang="nl-NL" i="1" dirty="0"/>
              <a:t> et al., 2012).</a:t>
            </a:r>
            <a:endParaRPr lang="nl-NL" dirty="0"/>
          </a:p>
          <a:p>
            <a:pPr marL="171450" indent="-171450" algn="just">
              <a:buFont typeface="Aptos"/>
              <a:buChar char="•"/>
            </a:pPr>
            <a:r>
              <a:rPr lang="nl-NL" dirty="0"/>
              <a:t>Welke signalen van faalangst herken je in het gedrag van Rick? Hoe kun je deze signalen vroegtijdig opmerken bij andere leerlingen in de klas?</a:t>
            </a:r>
            <a:endParaRPr lang="nl-NL" dirty="0">
              <a:ea typeface="Calibri"/>
              <a:cs typeface="Calibri"/>
            </a:endParaRPr>
          </a:p>
          <a:p>
            <a:pPr marL="628650" lvl="1" indent="-171450" algn="just">
              <a:buFont typeface="Courier New"/>
              <a:buChar char="○"/>
            </a:pPr>
            <a:r>
              <a:rPr lang="nl-NL" i="1" dirty="0"/>
              <a:t>Faalangst manifesteert zich vaak in vermijdingsgedrag en overmatige behoefte aan bevestiging. Het vroegtijdig herkennen van deze signalen vraagt om actieve observatie tijdens verschillende lesmomenten.</a:t>
            </a:r>
            <a:endParaRPr lang="nl-NL" dirty="0"/>
          </a:p>
          <a:p>
            <a:pPr marL="628650" lvl="1" indent="-171450" algn="just">
              <a:buFont typeface="Courier New"/>
              <a:buChar char="○"/>
            </a:pPr>
            <a:r>
              <a:rPr lang="nl-NL" i="1" dirty="0"/>
              <a:t>Rick vermijdt het zelfstandig werken en het zoeken naar constante nabijheid van de leerkracht ("Eigenlijk, zodra je zeg maar een meter weg bent, dan stopt hij en dan, ja.").</a:t>
            </a:r>
            <a:endParaRPr lang="nl-NL" dirty="0"/>
          </a:p>
          <a:p>
            <a:pPr marL="628650" lvl="1" indent="-171450" algn="just">
              <a:buFont typeface="Courier New"/>
              <a:buChar char="○"/>
            </a:pPr>
            <a:r>
              <a:rPr lang="nl-NL" i="1" dirty="0"/>
              <a:t>Rick stopt met werken bij de minste onzekerheid of kans op fouten ("Hij heeft zo weinig geloof in zichzelf.").</a:t>
            </a:r>
            <a:endParaRPr lang="nl-NL" dirty="0"/>
          </a:p>
          <a:p>
            <a:endParaRPr lang="nl-NL" dirty="0">
              <a:ea typeface="Calibri" panose="020F0502020204030204"/>
              <a:cs typeface="Calibri" panose="020F0502020204030204"/>
            </a:endParaRP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7</a:t>
            </a:fld>
            <a:endParaRPr lang="en-US"/>
          </a:p>
        </p:txBody>
      </p:sp>
    </p:spTree>
    <p:extLst>
      <p:ext uri="{BB962C8B-B14F-4D97-AF65-F5344CB8AC3E}">
        <p14:creationId xmlns:p14="http://schemas.microsoft.com/office/powerpoint/2010/main" val="18051947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B9FC1E-A74A-E34F-A1C0-1B94A6C6DEF0}"/>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85D3AD85-E3CC-A721-C8AA-D3C7C58F3E28}"/>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5DBDABD2-129B-CEA6-FAF7-9AA0989DBEF4}"/>
              </a:ext>
            </a:extLst>
          </p:cNvPr>
          <p:cNvSpPr>
            <a:spLocks noGrp="1"/>
          </p:cNvSpPr>
          <p:nvPr>
            <p:ph type="body" idx="1"/>
          </p:nvPr>
        </p:nvSpPr>
        <p:spPr/>
        <p:txBody>
          <a:bodyPr/>
          <a:lstStyle/>
          <a:p>
            <a:r>
              <a:rPr lang="nl-NL" noProof="0" dirty="0"/>
              <a:t>Voor de docent: in </a:t>
            </a:r>
            <a:r>
              <a:rPr lang="nl-NL" i="1" dirty="0"/>
              <a:t>Verhalen van kracht en kwetsbaarheid</a:t>
            </a:r>
            <a:r>
              <a:rPr lang="nl-NL" noProof="0" dirty="0"/>
              <a:t> staan mogelijke antwoorden in Bijlage 4</a:t>
            </a:r>
            <a:r>
              <a:rPr lang="nl-NL" dirty="0"/>
              <a:t> en hieronder:</a:t>
            </a:r>
          </a:p>
          <a:p>
            <a:pPr marL="171450" indent="-171450" algn="just">
              <a:buFont typeface="Aptos,Sans-Serif"/>
              <a:buChar char="•"/>
            </a:pPr>
            <a:r>
              <a:rPr lang="nl-NL" dirty="0"/>
              <a:t>Rick stopt met werken zodra hij geen directe nabijheid van de leerkracht meer ervaart. Hoe kun je als leerkracht leerlingen met faalangst stimuleren om zelfstandig te werken? Welke strategieën kun je hiervoor inzetten?</a:t>
            </a:r>
            <a:endParaRPr lang="en-US">
              <a:solidFill>
                <a:srgbClr val="444444"/>
              </a:solidFill>
            </a:endParaRPr>
          </a:p>
          <a:p>
            <a:pPr marL="628650" lvl="1" indent="-171450" algn="just">
              <a:buFont typeface="Courier New,monospace"/>
              <a:buChar char="○"/>
            </a:pPr>
            <a:r>
              <a:rPr lang="nl-NL" i="1" dirty="0"/>
              <a:t>Creëer een veilige leeromgeving: dit biedt voorspelbaarheid en beperkt stress, wat essentieel is voor leerlingen met faalangst.</a:t>
            </a:r>
            <a:r>
              <a:rPr lang="nl-NL" dirty="0"/>
              <a:t> </a:t>
            </a:r>
            <a:endParaRPr lang="en-US" dirty="0">
              <a:solidFill>
                <a:srgbClr val="444444"/>
              </a:solidFill>
            </a:endParaRPr>
          </a:p>
          <a:p>
            <a:pPr marL="628650" lvl="1" indent="-171450" algn="just">
              <a:buFont typeface="Courier New,monospace"/>
              <a:buChar char="○"/>
            </a:pPr>
            <a:r>
              <a:rPr lang="nl-NL" i="1" dirty="0"/>
              <a:t>Routines en structuur: Het invoeren van vaste routines en visuele hulpmiddelen, zoals een timetimer of stappenplannen, kan de leerling helpen te begrijpen wat er van hem verwacht wordt (</a:t>
            </a:r>
            <a:r>
              <a:rPr lang="nl-NL" i="1" dirty="0" err="1"/>
              <a:t>Brunzell</a:t>
            </a:r>
            <a:r>
              <a:rPr lang="nl-NL" i="1" dirty="0"/>
              <a:t> et al., 2016).</a:t>
            </a:r>
            <a:endParaRPr lang="nl-NL">
              <a:solidFill>
                <a:srgbClr val="444444"/>
              </a:solidFill>
            </a:endParaRPr>
          </a:p>
          <a:p>
            <a:pPr marL="628650" lvl="1" indent="-171450" algn="just">
              <a:buFont typeface="Courier New,monospace"/>
              <a:buChar char="○"/>
            </a:pPr>
            <a:r>
              <a:rPr lang="nl-NL" i="1" dirty="0"/>
              <a:t>Fouten benadrukken als leerkansen: Modelleer zelf hoe fouten gemaakt en hersteld kunnen worden. Dit verlaagt de angst om te falen en moedigt een </a:t>
            </a:r>
            <a:r>
              <a:rPr lang="nl-NL" i="1" dirty="0" err="1"/>
              <a:t>growth</a:t>
            </a:r>
            <a:r>
              <a:rPr lang="nl-NL" i="1" dirty="0"/>
              <a:t> </a:t>
            </a:r>
            <a:r>
              <a:rPr lang="nl-NL" i="1" dirty="0" err="1"/>
              <a:t>mindset</a:t>
            </a:r>
            <a:r>
              <a:rPr lang="nl-NL" i="1" dirty="0"/>
              <a:t> aan (</a:t>
            </a:r>
            <a:r>
              <a:rPr lang="nl-NL" i="1" dirty="0" err="1"/>
              <a:t>Dweck</a:t>
            </a:r>
            <a:r>
              <a:rPr lang="nl-NL" i="1" dirty="0"/>
              <a:t>, 2006).</a:t>
            </a:r>
            <a:endParaRPr lang="nl-NL">
              <a:solidFill>
                <a:srgbClr val="444444"/>
              </a:solidFill>
            </a:endParaRPr>
          </a:p>
          <a:p>
            <a:pPr marL="628650" lvl="1" indent="-171450" algn="just">
              <a:buFont typeface="Courier New,monospace"/>
              <a:buChar char="○"/>
            </a:pPr>
            <a:r>
              <a:rPr lang="nl-NL" i="1" dirty="0"/>
              <a:t>Bouw het zelfvertrouwen op via stapsgewijze ondersteuning (“het </a:t>
            </a:r>
            <a:r>
              <a:rPr lang="nl-NL" i="1" dirty="0" err="1"/>
              <a:t>scaffolding</a:t>
            </a:r>
            <a:r>
              <a:rPr lang="nl-NL" i="1" dirty="0"/>
              <a:t>-principe”): </a:t>
            </a:r>
            <a:r>
              <a:rPr lang="nl-NL" i="1" dirty="0" err="1"/>
              <a:t>Scaffolding</a:t>
            </a:r>
            <a:r>
              <a:rPr lang="nl-NL" i="1" dirty="0"/>
              <a:t> houdt in dat de leerkracht de leerling tijdelijk ondersteunt bij uitdagende taken en deze ondersteuning geleidelijk afbouwt naarmate de leerling meer zelfvertrouwen ontwikkelt.</a:t>
            </a:r>
            <a:endParaRPr lang="nl-NL">
              <a:solidFill>
                <a:srgbClr val="444444"/>
              </a:solidFill>
            </a:endParaRPr>
          </a:p>
          <a:p>
            <a:pPr marL="628650" lvl="1" indent="-171450" algn="just">
              <a:buFont typeface="Courier New,monospace"/>
              <a:buChar char="○"/>
            </a:pPr>
            <a:r>
              <a:rPr lang="nl-NL" i="1" dirty="0"/>
              <a:t>Zone van naaste ontwikkeling: Volgens </a:t>
            </a:r>
            <a:r>
              <a:rPr lang="nl-NL" i="1" dirty="0" err="1"/>
              <a:t>Vygotsky</a:t>
            </a:r>
            <a:r>
              <a:rPr lang="nl-NL" i="1" dirty="0"/>
              <a:t> (1978) leren kinderen het beste als taken net boven hun huidige niveau liggen, met begeleiding van een volwassene. Bied taken aan die Rick nét aankan met minimale hulp.</a:t>
            </a:r>
            <a:endParaRPr lang="nl-NL" dirty="0">
              <a:solidFill>
                <a:srgbClr val="444444"/>
              </a:solidFill>
            </a:endParaRPr>
          </a:p>
          <a:p>
            <a:pPr marL="628650" lvl="1" indent="-171450" algn="just">
              <a:buFont typeface="Courier New,monospace"/>
              <a:buChar char="○"/>
            </a:pPr>
            <a:r>
              <a:rPr lang="nl-NL" i="1" dirty="0"/>
              <a:t>Gebruik van succeservaringen: Laat Rick eenvoudige taken afronden om zijn vertrouwen te vergroten voordat hij complexere opdrachten krijgt (Perry et al., 2018).</a:t>
            </a:r>
            <a:endParaRPr lang="nl-NL" dirty="0">
              <a:solidFill>
                <a:srgbClr val="444444"/>
              </a:solidFill>
            </a:endParaRPr>
          </a:p>
          <a:p>
            <a:pPr marL="628650" lvl="1" indent="-171450" algn="just">
              <a:buFont typeface="Courier New,monospace"/>
              <a:buChar char="○"/>
            </a:pPr>
            <a:r>
              <a:rPr lang="nl-NL" i="1" dirty="0"/>
              <a:t>Positieve en procesgerichte feedback: Feedback speelt een cruciale rol in het opbouwen van vertrouwen bij faalangstige leerlingen.</a:t>
            </a:r>
            <a:endParaRPr lang="nl-NL" dirty="0">
              <a:solidFill>
                <a:srgbClr val="444444"/>
              </a:solidFill>
            </a:endParaRPr>
          </a:p>
          <a:p>
            <a:pPr marL="628650" lvl="1" indent="-171450" algn="just">
              <a:buFont typeface="Courier New,monospace"/>
              <a:buChar char="○"/>
            </a:pPr>
            <a:r>
              <a:rPr lang="nl-NL" i="1" dirty="0"/>
              <a:t>Focus op inspanning, niet op resultaat: Feedback zoals “Je hebt echt goed nagedacht over deze stap” versterkt het vertrouwen in eigen kunnen (</a:t>
            </a:r>
            <a:r>
              <a:rPr lang="nl-NL" i="1" dirty="0" err="1"/>
              <a:t>Hattie</a:t>
            </a:r>
            <a:r>
              <a:rPr lang="nl-NL" i="1" dirty="0"/>
              <a:t> &amp; </a:t>
            </a:r>
            <a:r>
              <a:rPr lang="nl-NL" i="1" dirty="0" err="1"/>
              <a:t>Timperley</a:t>
            </a:r>
            <a:r>
              <a:rPr lang="nl-NL" i="1" dirty="0"/>
              <a:t>, 2007).</a:t>
            </a:r>
            <a:endParaRPr lang="nl-NL" dirty="0">
              <a:solidFill>
                <a:srgbClr val="444444"/>
              </a:solidFill>
            </a:endParaRPr>
          </a:p>
          <a:p>
            <a:pPr marL="628650" lvl="1" indent="-171450" algn="just">
              <a:buFont typeface="Courier New,monospace"/>
              <a:buChar char="○"/>
            </a:pPr>
            <a:r>
              <a:rPr lang="nl-NL" i="1" dirty="0"/>
              <a:t>Kleine overwinningen erkennen: Geef gerichte complimenten bij elke stap die de leerling zelfstandig voltooit.</a:t>
            </a:r>
            <a:endParaRPr lang="nl-NL" dirty="0">
              <a:solidFill>
                <a:srgbClr val="444444"/>
              </a:solidFill>
            </a:endParaRPr>
          </a:p>
          <a:p>
            <a:pPr marL="628650" lvl="1" indent="-171450" algn="just">
              <a:buFont typeface="Courier New,monospace"/>
              <a:buChar char="○"/>
            </a:pPr>
            <a:r>
              <a:rPr lang="nl-NL" i="1" dirty="0"/>
              <a:t>Het verder stimuleren van autonomie/eigenaarschap: Autonomie vergroot het gevoel van controle over de eigen situatie en vermindert faalangst.</a:t>
            </a:r>
            <a:endParaRPr lang="nl-NL" dirty="0">
              <a:solidFill>
                <a:srgbClr val="444444"/>
              </a:solidFill>
            </a:endParaRPr>
          </a:p>
          <a:p>
            <a:pPr marL="628650" lvl="1" indent="-171450" algn="just">
              <a:buFont typeface="Courier New,monospace"/>
              <a:buChar char="○"/>
            </a:pPr>
            <a:r>
              <a:rPr lang="nl-NL" i="1" dirty="0"/>
              <a:t>Keuzemogelijkheden bieden: Laat Rick kiezen hoe hij een taak wil aanpakken, zoals welke volgorde hij aanhoudt of welke hulpmiddelen hij gebruikt (Ryan &amp; </a:t>
            </a:r>
            <a:r>
              <a:rPr lang="nl-NL" i="1" dirty="0" err="1"/>
              <a:t>Deci</a:t>
            </a:r>
            <a:r>
              <a:rPr lang="nl-NL" i="1" dirty="0"/>
              <a:t>, 2000).</a:t>
            </a:r>
            <a:endParaRPr lang="nl-NL" dirty="0">
              <a:solidFill>
                <a:srgbClr val="444444"/>
              </a:solidFill>
            </a:endParaRPr>
          </a:p>
          <a:p>
            <a:pPr marL="628650" lvl="1" indent="-171450" algn="just">
              <a:buFont typeface="Courier New,monospace"/>
              <a:buChar char="○"/>
            </a:pPr>
            <a:r>
              <a:rPr lang="nl-NL" i="1" dirty="0"/>
              <a:t>Doelen stellen: Werk met kleine, haalbare doelen en vier het behalen van deze doelen. Dit geeft Rick een gevoel van eigenaarschap over zijn leerproces.</a:t>
            </a:r>
            <a:endParaRPr lang="nl-NL" dirty="0">
              <a:solidFill>
                <a:srgbClr val="444444"/>
              </a:solidFill>
            </a:endParaRPr>
          </a:p>
          <a:p>
            <a:pPr marL="628650" lvl="1" indent="-171450" algn="just">
              <a:buFont typeface="Courier New,monospace"/>
              <a:buChar char="○"/>
            </a:pPr>
            <a:r>
              <a:rPr lang="nl-NL" i="1" dirty="0"/>
              <a:t>Samenwerking met klasgenoten stimuleren: Samenwerking met klasgenoten kan de angst om te falen verminderen.</a:t>
            </a:r>
            <a:endParaRPr lang="nl-NL" dirty="0">
              <a:solidFill>
                <a:srgbClr val="444444"/>
              </a:solidFill>
            </a:endParaRPr>
          </a:p>
          <a:p>
            <a:pPr marL="628650" lvl="1" indent="-171450" algn="just">
              <a:buFont typeface="Courier New,monospace"/>
              <a:buChar char="○"/>
            </a:pPr>
            <a:r>
              <a:rPr lang="nl-NL" i="1" dirty="0"/>
              <a:t>Coöperatief leren: Laat Rick in kleine groepen werken waarbij hij taken deelt met anderen. Dit geeft hem de kans om te leren zonder de volledige verantwoordelijkheid te dragen (</a:t>
            </a:r>
            <a:r>
              <a:rPr lang="nl-NL" i="1" dirty="0" err="1"/>
              <a:t>Gillies</a:t>
            </a:r>
            <a:r>
              <a:rPr lang="nl-NL" i="1" dirty="0"/>
              <a:t>, 2007).</a:t>
            </a:r>
            <a:endParaRPr lang="nl-NL" dirty="0">
              <a:solidFill>
                <a:srgbClr val="444444"/>
              </a:solidFill>
            </a:endParaRPr>
          </a:p>
          <a:p>
            <a:pPr marL="628650" lvl="1" indent="-171450" algn="just">
              <a:buFont typeface="Courier New,monospace"/>
              <a:buChar char="○"/>
            </a:pPr>
            <a:r>
              <a:rPr lang="nl-NL" i="1" dirty="0"/>
              <a:t>Peer feedback: Stimuleer feedback van medeleerlingen, wat vaak minder bedreigend kan zijn dan feedback van de leerkracht.</a:t>
            </a:r>
            <a:endParaRPr lang="nl-NL" dirty="0"/>
          </a:p>
        </p:txBody>
      </p:sp>
      <p:sp>
        <p:nvSpPr>
          <p:cNvPr id="4" name="Tijdelijke aanduiding voor dianummer 3">
            <a:extLst>
              <a:ext uri="{FF2B5EF4-FFF2-40B4-BE49-F238E27FC236}">
                <a16:creationId xmlns:a16="http://schemas.microsoft.com/office/drawing/2014/main" id="{4C0549E3-6123-AE7F-C7AA-D452CAA34FE6}"/>
              </a:ext>
            </a:extLst>
          </p:cNvPr>
          <p:cNvSpPr>
            <a:spLocks noGrp="1"/>
          </p:cNvSpPr>
          <p:nvPr>
            <p:ph type="sldNum" sz="quarter" idx="5"/>
          </p:nvPr>
        </p:nvSpPr>
        <p:spPr/>
        <p:txBody>
          <a:bodyPr/>
          <a:lstStyle/>
          <a:p>
            <a:fld id="{76B39B8B-C8EF-42B5-B611-981176E39BF8}" type="slidenum">
              <a:rPr lang="en-US" smtClean="0"/>
              <a:t>8</a:t>
            </a:fld>
            <a:endParaRPr lang="en-US"/>
          </a:p>
        </p:txBody>
      </p:sp>
    </p:spTree>
    <p:extLst>
      <p:ext uri="{BB962C8B-B14F-4D97-AF65-F5344CB8AC3E}">
        <p14:creationId xmlns:p14="http://schemas.microsoft.com/office/powerpoint/2010/main" val="5884875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Mogelijke</a:t>
            </a:r>
            <a:r>
              <a:rPr lang="en-US" dirty="0"/>
              <a:t> </a:t>
            </a:r>
            <a:r>
              <a:rPr lang="en-US" dirty="0" err="1"/>
              <a:t>werkvormen</a:t>
            </a:r>
            <a:r>
              <a:rPr lang="en-US" dirty="0"/>
              <a:t>:</a:t>
            </a:r>
            <a:endParaRPr lang="en-US" dirty="0">
              <a:solidFill>
                <a:srgbClr val="444444"/>
              </a:solidFill>
            </a:endParaRPr>
          </a:p>
          <a:p>
            <a:r>
              <a:rPr lang="en-US" dirty="0" err="1"/>
              <a:t>Schaalwandelen</a:t>
            </a:r>
            <a:r>
              <a:rPr lang="en-US" dirty="0"/>
              <a:t>: in het </a:t>
            </a:r>
            <a:r>
              <a:rPr lang="en-US" dirty="0" err="1"/>
              <a:t>lokaal</a:t>
            </a:r>
            <a:r>
              <a:rPr lang="en-US" dirty="0"/>
              <a:t> links is 1 (heel </a:t>
            </a:r>
            <a:r>
              <a:rPr lang="en-US" dirty="0" err="1"/>
              <a:t>laag</a:t>
            </a:r>
            <a:r>
              <a:rPr lang="en-US" dirty="0"/>
              <a:t>) </a:t>
            </a:r>
            <a:r>
              <a:rPr lang="en-US" dirty="0" err="1"/>
              <a:t>en</a:t>
            </a:r>
            <a:r>
              <a:rPr lang="en-US" dirty="0"/>
              <a:t> </a:t>
            </a:r>
            <a:r>
              <a:rPr lang="en-US" dirty="0" err="1"/>
              <a:t>rechts</a:t>
            </a:r>
            <a:r>
              <a:rPr lang="en-US" dirty="0"/>
              <a:t> is 5 (heel </a:t>
            </a:r>
            <a:r>
              <a:rPr lang="en-US" dirty="0" err="1"/>
              <a:t>hoog</a:t>
            </a:r>
            <a:r>
              <a:rPr lang="en-US" dirty="0"/>
              <a:t>) </a:t>
            </a:r>
            <a:r>
              <a:rPr lang="en-US" dirty="0" err="1"/>
              <a:t>gevoel</a:t>
            </a:r>
            <a:r>
              <a:rPr lang="en-US" dirty="0"/>
              <a:t> van TSE, </a:t>
            </a:r>
            <a:r>
              <a:rPr lang="en-US" dirty="0" err="1"/>
              <a:t>waar</a:t>
            </a:r>
            <a:r>
              <a:rPr lang="en-US" dirty="0"/>
              <a:t> </a:t>
            </a:r>
            <a:r>
              <a:rPr lang="en-US" dirty="0" err="1"/>
              <a:t>plaatst</a:t>
            </a:r>
            <a:r>
              <a:rPr lang="en-US" dirty="0"/>
              <a:t> de student </a:t>
            </a:r>
            <a:r>
              <a:rPr lang="en-US" dirty="0" err="1"/>
              <a:t>zichzelf</a:t>
            </a:r>
            <a:r>
              <a:rPr lang="en-US" dirty="0"/>
              <a:t>? Dit </a:t>
            </a:r>
            <a:r>
              <a:rPr lang="en-US" dirty="0" err="1"/>
              <a:t>vervolgens</a:t>
            </a:r>
            <a:r>
              <a:rPr lang="en-US" dirty="0"/>
              <a:t> </a:t>
            </a:r>
            <a:r>
              <a:rPr lang="en-US" dirty="0" err="1"/>
              <a:t>klassikaal</a:t>
            </a:r>
            <a:r>
              <a:rPr lang="en-US" dirty="0"/>
              <a:t> </a:t>
            </a:r>
            <a:r>
              <a:rPr lang="en-US" dirty="0" err="1"/>
              <a:t>bespreken</a:t>
            </a:r>
            <a:r>
              <a:rPr lang="en-US" dirty="0"/>
              <a:t>.</a:t>
            </a:r>
            <a:endParaRPr lang="en-US" dirty="0">
              <a:solidFill>
                <a:srgbClr val="444444"/>
              </a:solidFill>
            </a:endParaRPr>
          </a:p>
          <a:p>
            <a:r>
              <a:rPr lang="en-US" dirty="0"/>
              <a:t>Schaal op je hand: </a:t>
            </a:r>
            <a:r>
              <a:rPr lang="en-US" dirty="0" err="1"/>
              <a:t>Studenten</a:t>
            </a:r>
            <a:r>
              <a:rPr lang="en-US" dirty="0"/>
              <a:t> </a:t>
            </a:r>
            <a:r>
              <a:rPr lang="en-US" dirty="0" err="1"/>
              <a:t>denken</a:t>
            </a:r>
            <a:r>
              <a:rPr lang="en-US" dirty="0"/>
              <a:t> met de </a:t>
            </a:r>
            <a:r>
              <a:rPr lang="en-US" dirty="0" err="1"/>
              <a:t>ogen</a:t>
            </a:r>
            <a:r>
              <a:rPr lang="en-US" dirty="0"/>
              <a:t> </a:t>
            </a:r>
            <a:r>
              <a:rPr lang="en-US" dirty="0" err="1"/>
              <a:t>dicht</a:t>
            </a:r>
            <a:r>
              <a:rPr lang="en-US" dirty="0"/>
              <a:t> </a:t>
            </a:r>
            <a:r>
              <a:rPr lang="en-US" dirty="0" err="1"/>
              <a:t>na</a:t>
            </a:r>
            <a:r>
              <a:rPr lang="en-US" dirty="0"/>
              <a:t> hoe ze </a:t>
            </a:r>
            <a:r>
              <a:rPr lang="en-US" dirty="0" err="1"/>
              <a:t>zichzelf</a:t>
            </a:r>
            <a:r>
              <a:rPr lang="en-US" dirty="0"/>
              <a:t> </a:t>
            </a:r>
            <a:r>
              <a:rPr lang="en-US" dirty="0" err="1"/>
              <a:t>inschalen</a:t>
            </a:r>
            <a:r>
              <a:rPr lang="en-US" dirty="0"/>
              <a:t> </a:t>
            </a:r>
            <a:r>
              <a:rPr lang="en-US" dirty="0" err="1"/>
              <a:t>en</a:t>
            </a:r>
            <a:r>
              <a:rPr lang="en-US" dirty="0"/>
              <a:t> laten </a:t>
            </a:r>
            <a:r>
              <a:rPr lang="en-US" dirty="0" err="1"/>
              <a:t>dit</a:t>
            </a:r>
            <a:r>
              <a:rPr lang="en-US" dirty="0"/>
              <a:t> </a:t>
            </a:r>
            <a:r>
              <a:rPr lang="en-US" dirty="0" err="1"/>
              <a:t>zien</a:t>
            </a:r>
            <a:r>
              <a:rPr lang="en-US" dirty="0"/>
              <a:t> met het </a:t>
            </a:r>
            <a:r>
              <a:rPr lang="en-US" dirty="0" err="1"/>
              <a:t>aantal</a:t>
            </a:r>
            <a:r>
              <a:rPr lang="en-US" dirty="0"/>
              <a:t> </a:t>
            </a:r>
            <a:r>
              <a:rPr lang="en-US" dirty="0" err="1"/>
              <a:t>vingers</a:t>
            </a:r>
            <a:r>
              <a:rPr lang="en-US" dirty="0"/>
              <a:t>: 1 (heel </a:t>
            </a:r>
            <a:r>
              <a:rPr lang="en-US" dirty="0" err="1"/>
              <a:t>laag</a:t>
            </a:r>
            <a:r>
              <a:rPr lang="en-US" dirty="0"/>
              <a:t>) </a:t>
            </a:r>
            <a:r>
              <a:rPr lang="en-US" dirty="0" err="1"/>
              <a:t>en</a:t>
            </a:r>
            <a:r>
              <a:rPr lang="en-US" dirty="0"/>
              <a:t> </a:t>
            </a:r>
            <a:r>
              <a:rPr lang="en-US" dirty="0" err="1"/>
              <a:t>rechts</a:t>
            </a:r>
            <a:r>
              <a:rPr lang="en-US" dirty="0"/>
              <a:t> is 5 (heel </a:t>
            </a:r>
            <a:r>
              <a:rPr lang="en-US" dirty="0" err="1"/>
              <a:t>hoog</a:t>
            </a:r>
            <a:r>
              <a:rPr lang="en-US" dirty="0"/>
              <a:t>) </a:t>
            </a:r>
            <a:r>
              <a:rPr lang="en-US" dirty="0" err="1"/>
              <a:t>gevoel</a:t>
            </a:r>
            <a:r>
              <a:rPr lang="en-US" dirty="0"/>
              <a:t> van TSE. Dit </a:t>
            </a:r>
            <a:r>
              <a:rPr lang="en-US" dirty="0" err="1"/>
              <a:t>vervolgens</a:t>
            </a:r>
            <a:r>
              <a:rPr lang="en-US" dirty="0"/>
              <a:t> </a:t>
            </a:r>
            <a:r>
              <a:rPr lang="en-US" dirty="0" err="1"/>
              <a:t>klassikaal</a:t>
            </a:r>
            <a:r>
              <a:rPr lang="en-US" dirty="0"/>
              <a:t> </a:t>
            </a:r>
            <a:r>
              <a:rPr lang="en-US" dirty="0" err="1"/>
              <a:t>bespreken</a:t>
            </a:r>
            <a:r>
              <a:rPr lang="en-US" dirty="0"/>
              <a:t>.</a:t>
            </a:r>
          </a:p>
        </p:txBody>
      </p:sp>
      <p:sp>
        <p:nvSpPr>
          <p:cNvPr id="4" name="Slide Number Placeholder 3"/>
          <p:cNvSpPr>
            <a:spLocks noGrp="1"/>
          </p:cNvSpPr>
          <p:nvPr>
            <p:ph type="sldNum" sz="quarter" idx="5"/>
          </p:nvPr>
        </p:nvSpPr>
        <p:spPr/>
        <p:txBody>
          <a:bodyPr/>
          <a:lstStyle/>
          <a:p>
            <a:fld id="{76B39B8B-C8EF-42B5-B611-981176E39BF8}" type="slidenum">
              <a:rPr lang="en-US" smtClean="0"/>
              <a:t>9</a:t>
            </a:fld>
            <a:endParaRPr lang="en-US"/>
          </a:p>
        </p:txBody>
      </p:sp>
    </p:spTree>
    <p:extLst>
      <p:ext uri="{BB962C8B-B14F-4D97-AF65-F5344CB8AC3E}">
        <p14:creationId xmlns:p14="http://schemas.microsoft.com/office/powerpoint/2010/main" val="9341619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14.sv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ogoslide - grafisch">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Vrije vorm: vorm 9">
            <a:extLst>
              <a:ext uri="{FF2B5EF4-FFF2-40B4-BE49-F238E27FC236}">
                <a16:creationId xmlns:a16="http://schemas.microsoft.com/office/drawing/2014/main" id="{BC65C7ED-5645-DF30-1E5C-6069EC4BF6A9}"/>
              </a:ext>
            </a:extLst>
          </p:cNvPr>
          <p:cNvSpPr/>
          <p:nvPr/>
        </p:nvSpPr>
        <p:spPr>
          <a:xfrm>
            <a:off x="7346950" y="4780927"/>
            <a:ext cx="1746412" cy="1746412"/>
          </a:xfrm>
          <a:custGeom>
            <a:avLst/>
            <a:gdLst>
              <a:gd name="connsiteX0" fmla="*/ 1746413 w 1746412"/>
              <a:gd name="connsiteY0" fmla="*/ 873206 h 1746412"/>
              <a:gd name="connsiteX1" fmla="*/ 873206 w 1746412"/>
              <a:gd name="connsiteY1" fmla="*/ 1746413 h 1746412"/>
              <a:gd name="connsiteX2" fmla="*/ 0 w 1746412"/>
              <a:gd name="connsiteY2" fmla="*/ 873206 h 1746412"/>
              <a:gd name="connsiteX3" fmla="*/ 873206 w 1746412"/>
              <a:gd name="connsiteY3" fmla="*/ 0 h 1746412"/>
              <a:gd name="connsiteX4" fmla="*/ 1746413 w 1746412"/>
              <a:gd name="connsiteY4" fmla="*/ 873206 h 1746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6412" h="1746412">
                <a:moveTo>
                  <a:pt x="1746413" y="873206"/>
                </a:moveTo>
                <a:cubicBezTo>
                  <a:pt x="1746413" y="1355465"/>
                  <a:pt x="1355465" y="1746413"/>
                  <a:pt x="873206" y="1746413"/>
                </a:cubicBezTo>
                <a:cubicBezTo>
                  <a:pt x="390948" y="1746413"/>
                  <a:pt x="0" y="1355465"/>
                  <a:pt x="0" y="873206"/>
                </a:cubicBezTo>
                <a:cubicBezTo>
                  <a:pt x="0" y="390948"/>
                  <a:pt x="390948" y="0"/>
                  <a:pt x="873206" y="0"/>
                </a:cubicBezTo>
                <a:cubicBezTo>
                  <a:pt x="1355465" y="0"/>
                  <a:pt x="1746413" y="390948"/>
                  <a:pt x="1746413" y="873206"/>
                </a:cubicBezTo>
                <a:close/>
              </a:path>
            </a:pathLst>
          </a:custGeom>
          <a:noFill/>
          <a:ln w="5410" cap="flat">
            <a:noFill/>
            <a:prstDash val="solid"/>
            <a:miter/>
          </a:ln>
        </p:spPr>
        <p:txBody>
          <a:bodyPr rtlCol="0" anchor="ctr"/>
          <a:lstStyle/>
          <a:p>
            <a:endParaRPr lang="en-US"/>
          </a:p>
        </p:txBody>
      </p:sp>
      <p:sp>
        <p:nvSpPr>
          <p:cNvPr id="23" name="Vrije vorm: vorm 22">
            <a:extLst>
              <a:ext uri="{FF2B5EF4-FFF2-40B4-BE49-F238E27FC236}">
                <a16:creationId xmlns:a16="http://schemas.microsoft.com/office/drawing/2014/main" id="{0B4A956A-BB68-8902-B980-D03F37DD1B3D}"/>
              </a:ext>
            </a:extLst>
          </p:cNvPr>
          <p:cNvSpPr/>
          <p:nvPr/>
        </p:nvSpPr>
        <p:spPr>
          <a:xfrm>
            <a:off x="7346949" y="4780927"/>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8F9670F1-4F6F-6EA4-3F74-C128CFFE6CAA}"/>
              </a:ext>
            </a:extLst>
          </p:cNvPr>
          <p:cNvSpPr/>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a:ln w="5410" cap="flat">
            <a:noFill/>
            <a:prstDash val="solid"/>
            <a:miter/>
          </a:ln>
        </p:spPr>
        <p:txBody>
          <a:bodyPr rtlCol="0" anchor="ct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quoteslide - full - lichtblauw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51E07DA6-5F85-E086-0E5D-0633999E7CF2}"/>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168890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quoteslide - full - lichtgroen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37C2D4DF-72BA-E0FF-AC44-CEC05FF7BDCF}"/>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944474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nd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910C0BE3-61EE-87AD-DA45-F390C99E46CF}"/>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308850" y="5078603"/>
            <a:ext cx="5486400" cy="1152144"/>
          </a:xfrm>
          <a:prstGeom prst="rect">
            <a:avLst/>
          </a:prstGeom>
        </p:spPr>
      </p:pic>
    </p:spTree>
    <p:extLst>
      <p:ext uri="{BB962C8B-B14F-4D97-AF65-F5344CB8AC3E}">
        <p14:creationId xmlns:p14="http://schemas.microsoft.com/office/powerpoint/2010/main" val="16471558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logoslide - img full">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 plaatsen kan door het logo te verschuiven, daaronder zit het icoon voor het wijzigen van een afbeelding. Het logo kan je terugzetten door de dia </a:t>
            </a:r>
            <a:r>
              <a:rPr lang="nl-NL" sz="1800" err="1"/>
              <a:t>opniew</a:t>
            </a:r>
            <a:r>
              <a:rPr lang="nl-NL" sz="1800"/>
              <a:t> in te stellen.</a:t>
            </a:r>
            <a:endParaRPr lang="en-US"/>
          </a:p>
        </p:txBody>
      </p:sp>
      <p:sp>
        <p:nvSpPr>
          <p:cNvPr id="8" name="Tijdelijke aanduiding voor tekst 7">
            <a:extLst>
              <a:ext uri="{FF2B5EF4-FFF2-40B4-BE49-F238E27FC236}">
                <a16:creationId xmlns:a16="http://schemas.microsoft.com/office/drawing/2014/main" id="{3A088F22-07E8-3D14-3D51-9B08B49E8A4C}"/>
              </a:ext>
            </a:extLst>
          </p:cNvPr>
          <p:cNvSpPr>
            <a:spLocks noGrp="1"/>
          </p:cNvSpPr>
          <p:nvPr>
            <p:ph type="body" sz="quarter" idx="10" hasCustomPrompt="1"/>
          </p:nvPr>
        </p:nvSpPr>
        <p:spPr>
          <a:xfrm>
            <a:off x="7346949" y="4780928"/>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p:spPr>
        <p:txBody>
          <a:bodyPr wrap="square">
            <a:noAutofit/>
          </a:bodyPr>
          <a:lstStyle>
            <a:lvl1pPr>
              <a:defRPr/>
            </a:lvl1pPr>
          </a:lstStyle>
          <a:p>
            <a:pPr lvl="0"/>
            <a:r>
              <a:rPr lang="nl-NL"/>
              <a:t> </a:t>
            </a:r>
            <a:endParaRPr lang="en-US"/>
          </a:p>
        </p:txBody>
      </p:sp>
      <p:sp>
        <p:nvSpPr>
          <p:cNvPr id="9" name="Tijdelijke aanduiding voor tekst 8">
            <a:extLst>
              <a:ext uri="{FF2B5EF4-FFF2-40B4-BE49-F238E27FC236}">
                <a16:creationId xmlns:a16="http://schemas.microsoft.com/office/drawing/2014/main" id="{3157E1A6-CB39-86ED-E36D-EB4D6A240987}"/>
              </a:ext>
            </a:extLst>
          </p:cNvPr>
          <p:cNvSpPr>
            <a:spLocks noGrp="1"/>
          </p:cNvSpPr>
          <p:nvPr>
            <p:ph type="body" sz="quarter" idx="11" hasCustomPrompt="1"/>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p:spPr>
        <p:txBody>
          <a:bodyPr wrap="square">
            <a:noAutofit/>
          </a:bodyPr>
          <a:lstStyle/>
          <a:p>
            <a:pPr lvl="0"/>
            <a:r>
              <a:rPr lang="nl-NL"/>
              <a:t> </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img full">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Tree>
    <p:extLst>
      <p:ext uri="{BB962C8B-B14F-4D97-AF65-F5344CB8AC3E}">
        <p14:creationId xmlns:p14="http://schemas.microsoft.com/office/powerpoint/2010/main" val="20065033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ranje - img full + txtbar below">
    <p:bg>
      <p:bgPr>
        <a:solidFill>
          <a:schemeClr val="tx2"/>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B4A732F8-F9FE-E11B-97C5-198D037182BD}"/>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6459212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ars - img full + txtbar below">
    <p:bg>
      <p:bgPr>
        <a:solidFill>
          <a:srgbClr val="9E6697"/>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998E4D73-C299-890B-0015-26E4345B066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390913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uw - img full + txtbar below">
    <p:bg>
      <p:bgPr>
        <a:solidFill>
          <a:srgbClr val="578494"/>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494D6AFF-1C0F-78A5-7F38-5108580A6664}"/>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195209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groen - img full + txtbar below">
    <p:bg>
      <p:bgPr>
        <a:solidFill>
          <a:schemeClr val="accent6"/>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5C17E43-9791-9E47-9CA0-EF276429426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1275179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geel - img full + txtbar below">
    <p:bg>
      <p:bgPr>
        <a:solidFill>
          <a:schemeClr val="accent1"/>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3CF1D61F-313C-3C5D-934A-BE4D1652F557}"/>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085367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goslide - backgroundimag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4" name="Tijdelijke aanduiding voor tekst 23">
            <a:extLst>
              <a:ext uri="{FF2B5EF4-FFF2-40B4-BE49-F238E27FC236}">
                <a16:creationId xmlns:a16="http://schemas.microsoft.com/office/drawing/2014/main" id="{35253D3D-5113-20FE-E509-9D9D96A0F1F3}"/>
              </a:ext>
            </a:extLst>
          </p:cNvPr>
          <p:cNvSpPr>
            <a:spLocks noGrp="1"/>
          </p:cNvSpPr>
          <p:nvPr>
            <p:ph type="body" sz="quarter" idx="10" hasCustomPrompt="1"/>
          </p:nvPr>
        </p:nvSpPr>
        <p:spPr>
          <a:xfrm>
            <a:off x="7346949" y="4780928"/>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p:spPr>
        <p:txBody>
          <a:bodyPr wrap="square">
            <a:noAutofit/>
          </a:bodyPr>
          <a:lstStyle>
            <a:lvl1pPr>
              <a:defRPr/>
            </a:lvl1pPr>
          </a:lstStyle>
          <a:p>
            <a:pPr lvl="0"/>
            <a:r>
              <a:rPr lang="nl-NL"/>
              <a:t> </a:t>
            </a:r>
            <a:endParaRPr lang="en-US"/>
          </a:p>
        </p:txBody>
      </p:sp>
      <p:sp>
        <p:nvSpPr>
          <p:cNvPr id="27" name="Tijdelijke aanduiding voor tekst 26">
            <a:extLst>
              <a:ext uri="{FF2B5EF4-FFF2-40B4-BE49-F238E27FC236}">
                <a16:creationId xmlns:a16="http://schemas.microsoft.com/office/drawing/2014/main" id="{3C1A7C46-DBC8-3F5B-81F5-559302A12C26}"/>
              </a:ext>
            </a:extLst>
          </p:cNvPr>
          <p:cNvSpPr>
            <a:spLocks noGrp="1"/>
          </p:cNvSpPr>
          <p:nvPr>
            <p:ph type="body" sz="quarter" idx="11" hasCustomPrompt="1"/>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p:spPr>
        <p:txBody>
          <a:bodyPr wrap="square">
            <a:noAutofit/>
          </a:bodyPr>
          <a:lstStyle/>
          <a:p>
            <a:pPr lvl="0"/>
            <a:r>
              <a:rPr lang="nl-NL"/>
              <a:t> </a:t>
            </a:r>
            <a:endParaRPr lang="en-US"/>
          </a:p>
        </p:txBody>
      </p:sp>
      <p:pic>
        <p:nvPicPr>
          <p:cNvPr id="32" name="Afbeelding 31">
            <a:extLst>
              <a:ext uri="{FF2B5EF4-FFF2-40B4-BE49-F238E27FC236}">
                <a16:creationId xmlns:a16="http://schemas.microsoft.com/office/drawing/2014/main" id="{704C8859-5C11-6B0E-EE0C-7B45EB745A4A}"/>
              </a:ext>
            </a:extLst>
          </p:cNvPr>
          <p:cNvPicPr>
            <a:picLocks noChangeAspect="1"/>
          </p:cNvPicPr>
          <p:nvPr userDrawn="1"/>
        </p:nvPicPr>
        <p:blipFill>
          <a:blip r:embed="rId3">
            <a:extLst>
              <a:ext uri="{28A0092B-C50C-407E-A947-70E740481C1C}">
                <a14:useLocalDpi xmlns:a14="http://schemas.microsoft.com/office/drawing/2010/main"/>
              </a:ext>
            </a:extLst>
          </a:blip>
          <a:srcRect/>
          <a:stretch/>
        </p:blipFill>
        <p:spPr>
          <a:xfrm>
            <a:off x="0" y="397"/>
            <a:ext cx="20104099" cy="11308556"/>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oze- img full + txtbar below">
    <p:bg>
      <p:bgPr>
        <a:solidFill>
          <a:schemeClr val="accent5"/>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70622FC9-D5AD-4826-3A76-745536881FF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1532085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eige- img full + txtbar below">
    <p:bg>
      <p:bgPr>
        <a:solidFill>
          <a:schemeClr val="accent4"/>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ED1483A-B5B5-0146-9736-3CEA2B4E7DBB}"/>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634374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ichtblauw- img full + txtbar below">
    <p:bg>
      <p:bgPr>
        <a:solidFill>
          <a:schemeClr val="accent3"/>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91DC238-0DDC-4BF3-9186-4BD6B1B50D8B}"/>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8988819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ichtgroen- img full + txtbar below">
    <p:bg>
      <p:bgPr>
        <a:solidFill>
          <a:schemeClr val="accent2"/>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2F1D7BF7-3C70-6740-A9EC-87A09638AD2C}"/>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184818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oranje -titleslide - img right - kenniscentrum">
    <p:bg>
      <p:bgPr>
        <a:solidFill>
          <a:srgbClr val="EE7F00"/>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bg1"/>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14" name="Tijdelijke aanduiding voor tekst 13">
            <a:extLst>
              <a:ext uri="{FF2B5EF4-FFF2-40B4-BE49-F238E27FC236}">
                <a16:creationId xmlns:a16="http://schemas.microsoft.com/office/drawing/2014/main" id="{BE79E689-D14F-7C38-9C43-9C64A47BEC82}"/>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
        <p:nvSpPr>
          <p:cNvPr id="4" name="Tijdelijke aanduiding voor tekst 3">
            <a:extLst>
              <a:ext uri="{FF2B5EF4-FFF2-40B4-BE49-F238E27FC236}">
                <a16:creationId xmlns:a16="http://schemas.microsoft.com/office/drawing/2014/main" id="{1F7EE98A-34AA-3736-9FA5-18CE70D217EA}"/>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995D5A6D-6CC1-1D52-3C25-83986A4BF82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aars -titleslide - img right - kenniscentrum">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14EA9F4-44EC-9A76-4499-28BE9B4FB70B}"/>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004B970-5E80-2FE1-CAB7-EEA509E4457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CCD5ED7B-F903-A4E9-FF07-95CC9D717C79}"/>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0949602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blauw -titleslide - img right - kenniscentrum">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B0F2D1DD-61A2-4CFA-EA10-1B2DABAF4EFC}"/>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266431BC-79B2-C355-8FA7-A93920B15A9F}"/>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en </a:t>
            </a:r>
            <a:r>
              <a:rPr lang="nl-NL" err="1"/>
              <a:t>Samenleveing</a:t>
            </a:r>
            <a:endParaRPr lang="nl-NL"/>
          </a:p>
        </p:txBody>
      </p:sp>
      <p:sp>
        <p:nvSpPr>
          <p:cNvPr id="6" name="Tijdelijke aanduiding voor tekst 5">
            <a:extLst>
              <a:ext uri="{FF2B5EF4-FFF2-40B4-BE49-F238E27FC236}">
                <a16:creationId xmlns:a16="http://schemas.microsoft.com/office/drawing/2014/main" id="{113A11A4-2856-8AB7-4C16-CE389233A367}"/>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1850658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groen -titleslide - img right - kenniscentrum">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DCBE1144-713A-0061-57B1-301BEED135C2}"/>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2A041767-A67B-4129-CC71-D3B1BE42CDA8}"/>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F22C9E29-DC06-B67E-8F46-99D583B9046F}"/>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3967400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geel -titleslide - img right - kenniscentrum">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userDrawn="1">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6" name="Tijdelijke aanduiding voor tekst 3">
            <a:extLst>
              <a:ext uri="{FF2B5EF4-FFF2-40B4-BE49-F238E27FC236}">
                <a16:creationId xmlns:a16="http://schemas.microsoft.com/office/drawing/2014/main" id="{82981741-1ABD-BD97-B3E7-E691A8FFBF22}"/>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7" name="Tijdelijke aanduiding voor tekst 3">
            <a:extLst>
              <a:ext uri="{FF2B5EF4-FFF2-40B4-BE49-F238E27FC236}">
                <a16:creationId xmlns:a16="http://schemas.microsoft.com/office/drawing/2014/main" id="{E724EA51-9A84-9113-CA02-44CA72663D7E}"/>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10" name="Tijdelijke aanduiding voor tekst 9">
            <a:extLst>
              <a:ext uri="{FF2B5EF4-FFF2-40B4-BE49-F238E27FC236}">
                <a16:creationId xmlns:a16="http://schemas.microsoft.com/office/drawing/2014/main" id="{762DD940-DE60-87A9-DD27-A5F1B2CAA1F5}"/>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2130055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roze -titleslide - img right - kenniscentrum">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70E904E9-6E4E-B531-5D1F-B42581196961}"/>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5E94A2D-8344-CE77-4982-8AE5CFB011ED}"/>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A9A33341-CBB7-D50A-1044-CFB3E7CA5B1F}"/>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874332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quoteslide - full - orangj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5" name="Tijdelijke aanduiding voor dianummer 4">
            <a:extLst>
              <a:ext uri="{FF2B5EF4-FFF2-40B4-BE49-F238E27FC236}">
                <a16:creationId xmlns:a16="http://schemas.microsoft.com/office/drawing/2014/main" id="{6ABF5BEB-886A-07E3-0FF9-504E74424044}"/>
              </a:ext>
            </a:extLst>
          </p:cNvPr>
          <p:cNvSpPr>
            <a:spLocks noGrp="1"/>
          </p:cNvSpPr>
          <p:nvPr>
            <p:ph type="sldNum" sz="quarter" idx="12"/>
          </p:nvPr>
        </p:nvSpPr>
        <p:spPr>
          <a:xfrm>
            <a:off x="16833850" y="10531475"/>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918900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beige -titleslide - img right - kenniscentrum">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BDA06DC-160D-9D4D-9DBD-7C706FF560F1}"/>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FC1969FA-9F2D-E5FF-05CF-AB485BE74577}"/>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067D720F-1956-5B44-2860-F83606A51A19}"/>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6699814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lichtblauw -titleslide - img right - kenniscentrum">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96D5FD9-D137-6948-4A85-1CFA17EE66AF}"/>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9325422D-1EEA-F31A-A3FF-D9DA10B020E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C4953409-06F0-BFF9-5DB6-043DBB35398D}"/>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7485748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lichtgroen -titleslide - img right - kenniscentrum">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2ED19CA3-8E88-8B10-260A-2ECEE032A27D}"/>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9080B09-BA5E-D07B-F908-6D8034DAD383}"/>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5DFCD5C3-88E2-5F62-76E0-330A0FC5BC34}"/>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6691955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oranje - quoteslide - img right">
    <p:bg>
      <p:bgPr>
        <a:solidFill>
          <a:srgbClr val="EE7F00"/>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85B53A1B-2CB7-D7E4-2952-341B3EB8A81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746364540"/>
      </p:ext>
    </p:extLst>
  </p:cSld>
  <p:clrMapOvr>
    <a:masterClrMapping/>
  </p:clrMapOvr>
  <p:hf hdr="0"/>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aars - quoteslide - img right">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774889B8-44E2-4249-B51F-5E5C3AE5D8A0}"/>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882690704"/>
      </p:ext>
    </p:extLst>
  </p:cSld>
  <p:clrMapOvr>
    <a:masterClrMapping/>
  </p:clrMapOvr>
  <p:hf hdr="0"/>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blauw  - quoteslide - img right">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8A1A919E-6D9D-AFC3-E622-D98115742A9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190408905"/>
      </p:ext>
    </p:extLst>
  </p:cSld>
  <p:clrMapOvr>
    <a:masterClrMapping/>
  </p:clrMapOvr>
  <p:hf hdr="0"/>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groen - quoteslide - img right">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D60C66A5-1504-FD82-3166-576CA0642FDE}"/>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274566680"/>
      </p:ext>
    </p:extLst>
  </p:cSld>
  <p:clrMapOvr>
    <a:masterClrMapping/>
  </p:clrMapOvr>
  <p:hf hdr="0"/>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geel - quoteslide - img right">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5EC8182E-444F-5CBA-7BD9-B12D6CCB50BE}"/>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844840779"/>
      </p:ext>
    </p:extLst>
  </p:cSld>
  <p:clrMapOvr>
    <a:masterClrMapping/>
  </p:clrMapOvr>
  <p:hf hdr="0"/>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roze - quoteslide - img right">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E2123098-FA8D-31A3-6A63-9C0027778B57}"/>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923671380"/>
      </p:ext>
    </p:extLst>
  </p:cSld>
  <p:clrMapOvr>
    <a:masterClrMapping/>
  </p:clrMapOvr>
  <p:hf hdr="0"/>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beige - quoteslide - img right">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8E5C857A-E80E-069B-7E64-3E55B4CA49B5}"/>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71034498"/>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quoteslide - full - paars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5" name="Tijdelijke aanduiding voor dianummer 4">
            <a:extLst>
              <a:ext uri="{FF2B5EF4-FFF2-40B4-BE49-F238E27FC236}">
                <a16:creationId xmlns:a16="http://schemas.microsoft.com/office/drawing/2014/main" id="{6ABF5BEB-886A-07E3-0FF9-504E7442404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752590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lichtblauw - quoteslide - img right">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9395E8FF-A347-5F06-4CB7-11FDA8BC677B}"/>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729287175"/>
      </p:ext>
    </p:extLst>
  </p:cSld>
  <p:clrMapOvr>
    <a:masterClrMapping/>
  </p:clrMapOvr>
  <p:hf hdr="0"/>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lichtgroen - quoteslide - img right">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010DC53F-3ED9-3016-02B2-12089036CB51}"/>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264929709"/>
      </p:ext>
    </p:extLst>
  </p:cSld>
  <p:clrMapOvr>
    <a:masterClrMapping/>
  </p:clrMapOvr>
  <p:hf hdr="0"/>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oranje- quoteslide - img left">
    <p:bg>
      <p:bgPr>
        <a:solidFill>
          <a:schemeClr val="tx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7" name="Tijdelijke aanduiding voor dianummer 4">
            <a:extLst>
              <a:ext uri="{FF2B5EF4-FFF2-40B4-BE49-F238E27FC236}">
                <a16:creationId xmlns:a16="http://schemas.microsoft.com/office/drawing/2014/main" id="{79052558-4721-DCFA-0453-9AACC8BF0630}"/>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082721154"/>
      </p:ext>
    </p:extLst>
  </p:cSld>
  <p:clrMapOvr>
    <a:masterClrMapping/>
  </p:clrMapOvr>
  <p:hf hdr="0"/>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aars - quoteslide - img left">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A4D5C62D-EE63-D788-164A-025807A40886}"/>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672008269"/>
      </p:ext>
    </p:extLst>
  </p:cSld>
  <p:clrMapOvr>
    <a:masterClrMapping/>
  </p:clrMapOvr>
  <p:hf hdr="0"/>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blauw - quoteslide - img left">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7E4CC580-1952-58C5-2222-ABC479AD2994}"/>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489370342"/>
      </p:ext>
    </p:extLst>
  </p:cSld>
  <p:clrMapOvr>
    <a:masterClrMapping/>
  </p:clrMapOvr>
  <p:hf hdr="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groen - quoteslide - img left">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855823F7-2286-8E4B-02D9-639DFABF9C1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824528198"/>
      </p:ext>
    </p:extLst>
  </p:cSld>
  <p:clrMapOvr>
    <a:masterClrMapping/>
  </p:clrMapOvr>
  <p:hf hdr="0"/>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geel - quoteslide - img left">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2F845CA1-2AF6-9C54-7BFE-7328439A6367}"/>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388383515"/>
      </p:ext>
    </p:extLst>
  </p:cSld>
  <p:clrMapOvr>
    <a:masterClrMapping/>
  </p:clrMapOvr>
  <p:hf hdr="0"/>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roze - quoteslide - img left">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9FE6424D-F1F7-3679-4A3F-9D9E55D34494}"/>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20575698"/>
      </p:ext>
    </p:extLst>
  </p:cSld>
  <p:clrMapOvr>
    <a:masterClrMapping/>
  </p:clrMapOvr>
  <p:hf hdr="0"/>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beige - quoteslide - img left">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5204D2ED-2427-EE86-7C06-4F4CAD059EA9}"/>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623539829"/>
      </p:ext>
    </p:extLst>
  </p:cSld>
  <p:clrMapOvr>
    <a:masterClrMapping/>
  </p:clrMapOvr>
  <p:hf hdr="0"/>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lichtblauw - quoteslide - img left">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0E20DC63-FF9C-97CC-B58E-D71982235DF1}"/>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833644787"/>
      </p:ext>
    </p:extLst>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uoteslide - full - blauw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9" name="Tijdelijke aanduiding voor dianummer 4">
            <a:extLst>
              <a:ext uri="{FF2B5EF4-FFF2-40B4-BE49-F238E27FC236}">
                <a16:creationId xmlns:a16="http://schemas.microsoft.com/office/drawing/2014/main" id="{D3AC87B2-BF17-C8E2-2E59-701EA945AF4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9573074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lichtgroen - quoteslide - img left">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1A06FE41-971C-061E-4ED1-3FF73B900B9C}"/>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704728619"/>
      </p:ext>
    </p:extLst>
  </p:cSld>
  <p:clrMapOvr>
    <a:masterClrMapping/>
  </p:clrMapOvr>
  <p:hf hdr="0"/>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oranje - titleslide - small img right">
    <p:bg>
      <p:bgPr>
        <a:solidFill>
          <a:schemeClr val="tx2"/>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bg1"/>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21" name="Tijdelijke aanduiding voor tekst 20">
            <a:extLst>
              <a:ext uri="{FF2B5EF4-FFF2-40B4-BE49-F238E27FC236}">
                <a16:creationId xmlns:a16="http://schemas.microsoft.com/office/drawing/2014/main" id="{A09B464D-D626-FEF7-D7FD-CD37C19BC869}"/>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17" name="Tijdelijke aanduiding voor tekst 3">
            <a:extLst>
              <a:ext uri="{FF2B5EF4-FFF2-40B4-BE49-F238E27FC236}">
                <a16:creationId xmlns:a16="http://schemas.microsoft.com/office/drawing/2014/main" id="{2226A8E6-3404-BF17-0208-238A01C47458}"/>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18" name="Tijdelijke aanduiding voor tekst 3">
            <a:extLst>
              <a:ext uri="{FF2B5EF4-FFF2-40B4-BE49-F238E27FC236}">
                <a16:creationId xmlns:a16="http://schemas.microsoft.com/office/drawing/2014/main" id="{D96B889B-6FB1-9050-63F1-7D376C365D06}"/>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20" name="Tijdelijke aanduiding voor tekst 19">
            <a:extLst>
              <a:ext uri="{FF2B5EF4-FFF2-40B4-BE49-F238E27FC236}">
                <a16:creationId xmlns:a16="http://schemas.microsoft.com/office/drawing/2014/main" id="{E26F5258-0606-DDAF-B7DB-536819E42F90}"/>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aars - titleslide - small img right">
    <p:bg>
      <p:bgPr>
        <a:solidFill>
          <a:srgbClr val="9E6697"/>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412298306"/>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uw - titleslide - small img right">
    <p:bg>
      <p:bgPr>
        <a:solidFill>
          <a:srgbClr val="578494"/>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359991401"/>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groen - titleslide - small img right">
    <p:bg>
      <p:bgPr>
        <a:solidFill>
          <a:schemeClr val="accent6"/>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75976347"/>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geel - titleslide - small img right">
    <p:bg>
      <p:bgPr>
        <a:solidFill>
          <a:schemeClr val="accent1"/>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030575955"/>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roze- titleslide - small img right">
    <p:bg>
      <p:bgPr>
        <a:solidFill>
          <a:schemeClr val="accent5"/>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938821525"/>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eige - titleslide - small img right">
    <p:bg>
      <p:bgPr>
        <a:solidFill>
          <a:schemeClr val="accent4"/>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788680854"/>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lichtblauw - titleslide - small img right">
    <p:bg>
      <p:bgPr>
        <a:solidFill>
          <a:schemeClr val="accent3"/>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828777109"/>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lichtgroen - titleslide - small img right">
    <p:bg>
      <p:bgPr>
        <a:solidFill>
          <a:schemeClr val="accent2"/>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426766607"/>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slide - full - groen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28E7DEC8-B13D-1880-EC81-63159FBA62EE}"/>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85387058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oranje - tekstslide">
    <p:bg>
      <p:bgPr>
        <a:solidFill>
          <a:schemeClr val="tx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9BDF10D4-D9EC-7610-4E0E-1CC31EF1372C}"/>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20567084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paars - tekstslide">
    <p:bg>
      <p:bgPr>
        <a:solidFill>
          <a:srgbClr val="9E6697"/>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CD6AC3D9-79C1-19CC-0044-A4E4BA6FFECA}"/>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03257290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lauw - tekstslide">
    <p:bg>
      <p:bgPr>
        <a:solidFill>
          <a:srgbClr val="57849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0580A85B-95AC-39EC-3616-BC5E55E6AB36}"/>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74905005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groen - tekstslide">
    <p:bg>
      <p:bgPr>
        <a:solidFill>
          <a:schemeClr val="accent6"/>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5C3BE4DF-58DC-0A4D-14C6-3F3B9A8688A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19679176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geel - tekstslide">
    <p:bg>
      <p:bgPr>
        <a:solidFill>
          <a:schemeClr val="accent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9EC01510-D86F-D57C-9188-28971F491A53}"/>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65929300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roze - tekstslide">
    <p:bg>
      <p:bgPr>
        <a:solidFill>
          <a:schemeClr val="accent5"/>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16DE3321-8515-47F4-14BD-C606085F4B49}"/>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63654410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eige - tekstslide">
    <p:bg>
      <p:bgPr>
        <a:solidFill>
          <a:schemeClr val="accent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423C07A0-6661-A589-F7B8-EC662F2A0BC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53676990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lichtblauw - tekstslide">
    <p:bg>
      <p:bgPr>
        <a:solidFill>
          <a:schemeClr val="accent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F3B0EE47-A054-E8F0-6579-CFAF7535E33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03031238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lichtgroen - tekstslide">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4F07D16C-5F53-F77E-D8A2-8A2BEB8A6247}"/>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07686724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kstsl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6" name="Tijdelijke aanduiding voor dianummer 4">
            <a:extLst>
              <a:ext uri="{FF2B5EF4-FFF2-40B4-BE49-F238E27FC236}">
                <a16:creationId xmlns:a16="http://schemas.microsoft.com/office/drawing/2014/main" id="{550C139C-EF9E-1F15-4B3E-A46DC745D58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666129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slide - full - geel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33B7ED92-CA6D-854B-BC65-7C19DED010F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78927050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grafieksl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923212" cy="940459"/>
          </a:xfrm>
        </p:spPr>
        <p:txBody>
          <a:bodyPr/>
          <a:lstStyle>
            <a:lvl1pPr>
              <a:defRPr/>
            </a:lvl1pPr>
          </a:lstStyle>
          <a:p>
            <a:r>
              <a:rPr lang="nl-NL"/>
              <a:t>Dit is een grafiekslide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7923212"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a:t>
            </a:r>
          </a:p>
          <a:p>
            <a:pPr lvl="1"/>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9" name="Tijdelijke aanduiding voor grafiek 8">
            <a:extLst>
              <a:ext uri="{FF2B5EF4-FFF2-40B4-BE49-F238E27FC236}">
                <a16:creationId xmlns:a16="http://schemas.microsoft.com/office/drawing/2014/main" id="{140FCD01-BECA-5B18-2495-39744C77AB9E}"/>
              </a:ext>
            </a:extLst>
          </p:cNvPr>
          <p:cNvSpPr>
            <a:spLocks noGrp="1"/>
          </p:cNvSpPr>
          <p:nvPr>
            <p:ph type="chart" sz="quarter" idx="14"/>
          </p:nvPr>
        </p:nvSpPr>
        <p:spPr>
          <a:xfrm>
            <a:off x="10609263" y="1439863"/>
            <a:ext cx="8489950" cy="8178800"/>
          </a:xfrm>
        </p:spPr>
        <p:txBody>
          <a:bodyPr/>
          <a:lstStyle/>
          <a:p>
            <a:r>
              <a:rPr lang="nl-NL"/>
              <a:t>Klik op het pictogram als u een grafiek wilt toevoegen</a:t>
            </a:r>
            <a:endParaRPr lang="en-US"/>
          </a:p>
        </p:txBody>
      </p:sp>
      <p:sp>
        <p:nvSpPr>
          <p:cNvPr id="6" name="Tijdelijke aanduiding voor dianummer 4">
            <a:extLst>
              <a:ext uri="{FF2B5EF4-FFF2-40B4-BE49-F238E27FC236}">
                <a16:creationId xmlns:a16="http://schemas.microsoft.com/office/drawing/2014/main" id="{67787A6B-72C6-B3EC-65FA-B46FA6CD91D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13722179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abels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923212" cy="940459"/>
          </a:xfrm>
        </p:spPr>
        <p:txBody>
          <a:bodyPr/>
          <a:lstStyle>
            <a:lvl1pPr>
              <a:defRPr/>
            </a:lvl1pPr>
          </a:lstStyle>
          <a:p>
            <a:r>
              <a:rPr lang="nl-NL"/>
              <a:t>Dit is een grafiekslide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7923212"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a:t>
            </a:r>
          </a:p>
          <a:p>
            <a:pPr lvl="1"/>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tabel 9">
            <a:extLst>
              <a:ext uri="{FF2B5EF4-FFF2-40B4-BE49-F238E27FC236}">
                <a16:creationId xmlns:a16="http://schemas.microsoft.com/office/drawing/2014/main" id="{35F0B9BB-63B5-2D0E-374A-EBFC0E20613A}"/>
              </a:ext>
            </a:extLst>
          </p:cNvPr>
          <p:cNvSpPr>
            <a:spLocks noGrp="1"/>
          </p:cNvSpPr>
          <p:nvPr>
            <p:ph type="tbl" sz="quarter" idx="14"/>
          </p:nvPr>
        </p:nvSpPr>
        <p:spPr>
          <a:xfrm>
            <a:off x="10609263" y="2392363"/>
            <a:ext cx="8489950" cy="7226300"/>
          </a:xfrm>
        </p:spPr>
        <p:txBody>
          <a:bodyPr/>
          <a:lstStyle/>
          <a:p>
            <a:r>
              <a:rPr lang="nl-NL"/>
              <a:t>Klik op het pictogram als u een tabel wilt toevoegen</a:t>
            </a:r>
            <a:endParaRPr lang="en-US"/>
          </a:p>
        </p:txBody>
      </p:sp>
      <p:sp>
        <p:nvSpPr>
          <p:cNvPr id="6" name="Tijdelijke aanduiding voor dianummer 4">
            <a:extLst>
              <a:ext uri="{FF2B5EF4-FFF2-40B4-BE49-F238E27FC236}">
                <a16:creationId xmlns:a16="http://schemas.microsoft.com/office/drawing/2014/main" id="{ED1080A4-54BB-1C8B-C894-35752F94DDA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15505452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oranj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577B800C-285A-A643-025B-BA4DABC0DA1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21192114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paars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rgbClr val="9E66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43B1350C-BA4E-8905-2FE1-BF25E370AC6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77604639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blauw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rgbClr val="57849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C4BE0F7A-049A-5CBA-E23F-93B21F8C7E8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32283530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groen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C0B87A9-67F9-86A0-CCC7-F8C3EC7F42D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61146558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geel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E6F1A4D-31DD-5D45-4542-CB2780C93D33}"/>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76422358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roz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539F8180-C807-4168-E489-270C71ECFDEA}"/>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55650613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beig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EC450B43-E606-B9E1-3620-0E28B40BD76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57861578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ichtblauw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3B80DA9-70B6-B529-E860-47A6F69CB72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785666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slide - full - roz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276394DB-5F1C-7FEB-5FB5-13C8A14C5A32}"/>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65733710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lichtgroen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8" name="Vrije vorm: vorm 7">
            <a:extLst>
              <a:ext uri="{FF2B5EF4-FFF2-40B4-BE49-F238E27FC236}">
                <a16:creationId xmlns:a16="http://schemas.microsoft.com/office/drawing/2014/main" id="{5EBF8C4E-A049-BDCB-CBD2-EC478A4717EA}"/>
              </a:ext>
            </a:extLst>
          </p:cNvPr>
          <p:cNvSpPr/>
          <p:nvPr userDrawn="1"/>
        </p:nvSpPr>
        <p:spPr>
          <a:xfrm>
            <a:off x="808758" y="10496097"/>
            <a:ext cx="392893" cy="394605"/>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656E0961-7197-DB91-5F02-67AD7947687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
        <p:nvSpPr>
          <p:cNvPr id="11" name="Tijdelijke aanduiding voor voettekst 2">
            <a:extLst>
              <a:ext uri="{FF2B5EF4-FFF2-40B4-BE49-F238E27FC236}">
                <a16:creationId xmlns:a16="http://schemas.microsoft.com/office/drawing/2014/main" id="{D315F8B7-D53E-2106-233A-1815AD4FBCFA}"/>
              </a:ext>
            </a:extLst>
          </p:cNvPr>
          <p:cNvSpPr>
            <a:spLocks noGrp="1"/>
          </p:cNvSpPr>
          <p:nvPr>
            <p:ph type="ftr" sz="quarter" idx="10"/>
          </p:nvPr>
        </p:nvSpPr>
        <p:spPr>
          <a:xfrm>
            <a:off x="3268533" y="10602911"/>
            <a:ext cx="7346078" cy="233363"/>
          </a:xfrm>
        </p:spPr>
        <p:txBody>
          <a:bodyPr/>
          <a:lstStyle/>
          <a:p>
            <a:r>
              <a:rPr lang="en-US" err="1"/>
              <a:t>Titel</a:t>
            </a:r>
            <a:r>
              <a:rPr lang="en-US"/>
              <a:t> van de </a:t>
            </a:r>
            <a:r>
              <a:rPr lang="en-US" err="1"/>
              <a:t>presentatie</a:t>
            </a:r>
            <a:endParaRPr lang="en-US"/>
          </a:p>
        </p:txBody>
      </p:sp>
      <p:sp>
        <p:nvSpPr>
          <p:cNvPr id="12" name="Tijdelijke aanduiding voor datum 3">
            <a:extLst>
              <a:ext uri="{FF2B5EF4-FFF2-40B4-BE49-F238E27FC236}">
                <a16:creationId xmlns:a16="http://schemas.microsoft.com/office/drawing/2014/main" id="{61E56181-D766-88A8-E926-89B6FD12A603}"/>
              </a:ext>
            </a:extLst>
          </p:cNvPr>
          <p:cNvSpPr>
            <a:spLocks noGrp="1"/>
          </p:cNvSpPr>
          <p:nvPr>
            <p:ph type="dt" sz="half" idx="11"/>
          </p:nvPr>
        </p:nvSpPr>
        <p:spPr>
          <a:xfrm>
            <a:off x="2144900" y="10602912"/>
            <a:ext cx="1123633" cy="233363"/>
          </a:xfrm>
        </p:spPr>
        <p:txBody>
          <a:bodyPr/>
          <a:lstStyle/>
          <a:p>
            <a:fld id="{1B598D9E-7263-40B3-AB53-4991688E11CF}" type="datetime1">
              <a:rPr lang="nl-NL" smtClean="0"/>
              <a:t>25-09-2025</a:t>
            </a:fld>
            <a:endParaRPr lang="en-US"/>
          </a:p>
        </p:txBody>
      </p:sp>
    </p:spTree>
    <p:extLst>
      <p:ext uri="{BB962C8B-B14F-4D97-AF65-F5344CB8AC3E}">
        <p14:creationId xmlns:p14="http://schemas.microsoft.com/office/powerpoint/2010/main" val="177755776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ekstslide - small img right - grijs">
    <p:bg>
      <p:bgPr>
        <a:solidFill>
          <a:schemeClr val="bg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0D7A25FB-B403-654C-4A56-D90268607727}"/>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1397739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oranje - tekstslide - half img right">
    <p:bg>
      <p:bgPr>
        <a:solidFill>
          <a:schemeClr val="tx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12" name="Tijdelijke aanduiding voor dianummer 4">
            <a:extLst>
              <a:ext uri="{FF2B5EF4-FFF2-40B4-BE49-F238E27FC236}">
                <a16:creationId xmlns:a16="http://schemas.microsoft.com/office/drawing/2014/main" id="{5F295046-9DA2-C44E-1615-36C72E42BBDF}"/>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31838087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paars - tekstslide - half img right">
    <p:bg>
      <p:bgPr>
        <a:solidFill>
          <a:srgbClr val="9E6697"/>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1B58210E-76BA-FB3C-82AF-C8557ED66A5C}"/>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09910441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auw - tekstslide - half img right">
    <p:bg>
      <p:bgPr>
        <a:solidFill>
          <a:srgbClr val="578494"/>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7D55CF0E-540F-160A-247B-547BDF994B56}"/>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61642025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groen - tekstslide - half img right">
    <p:bg>
      <p:bgPr>
        <a:solidFill>
          <a:schemeClr val="accent6"/>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9EBB899E-610B-4B6F-DF4E-2EDEE6EDCC14}"/>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24330401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geel - tekstslide - half img right">
    <p:bg>
      <p:bgPr>
        <a:solidFill>
          <a:schemeClr val="accent1"/>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E5381A03-DCBB-0003-A80A-E33AF74774C7}"/>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337085481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roze - tekstslide - half img right">
    <p:bg>
      <p:bgPr>
        <a:solidFill>
          <a:schemeClr val="accent5"/>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85A15EF6-CB8F-7676-6B29-2A1C70EA17FD}"/>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80248567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eige - tekstslide - half img right">
    <p:bg>
      <p:bgPr>
        <a:solidFill>
          <a:schemeClr val="accent4"/>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4A1FE75A-9089-A780-4152-25DE1B281272}"/>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08980555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lichtblauw - tekstslide - half img right">
    <p:bg>
      <p:bgPr>
        <a:solidFill>
          <a:schemeClr val="accent3"/>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7E0EA075-9299-4340-AE7C-C187A1495DE8}"/>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4136207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eslide - full - beig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A85E1E7B-10FF-8C0D-C24C-0B8789F5001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63322747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lichtgroen - tekstslide - half img right">
    <p:bg>
      <p:bgPr>
        <a:solidFill>
          <a:schemeClr val="accent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E1EBFD73-DB44-F5C6-EDA7-911FB4EBE799}"/>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‹nr.›</a:t>
            </a:fld>
            <a:endParaRPr lang="en-US"/>
          </a:p>
        </p:txBody>
      </p:sp>
    </p:spTree>
    <p:extLst>
      <p:ext uri="{BB962C8B-B14F-4D97-AF65-F5344CB8AC3E}">
        <p14:creationId xmlns:p14="http://schemas.microsoft.com/office/powerpoint/2010/main" val="1158462803"/>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90" Type="http://schemas.openxmlformats.org/officeDocument/2006/relationships/slideLayout" Target="../slideLayouts/slideLayout90.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2123360" y="1451904"/>
            <a:ext cx="14699378" cy="940459"/>
          </a:xfrm>
          <a:prstGeom prst="rect">
            <a:avLst/>
          </a:prstGeom>
        </p:spPr>
        <p:txBody>
          <a:bodyPr wrap="square" lIns="0" tIns="0" rIns="0" bIns="0">
            <a:noAutofit/>
          </a:bodyPr>
          <a:lstStyle>
            <a:lvl1pPr>
              <a:defRPr sz="6100" b="0" i="0">
                <a:solidFill>
                  <a:schemeClr val="tx1"/>
                </a:solidFill>
                <a:latin typeface="Arial"/>
                <a:cs typeface="Arial"/>
              </a:defRPr>
            </a:lvl1pPr>
          </a:lstStyle>
          <a:p>
            <a:endParaRPr/>
          </a:p>
        </p:txBody>
      </p:sp>
      <p:sp>
        <p:nvSpPr>
          <p:cNvPr id="3" name="Holder 3"/>
          <p:cNvSpPr>
            <a:spLocks noGrp="1"/>
          </p:cNvSpPr>
          <p:nvPr>
            <p:ph type="body" idx="1"/>
          </p:nvPr>
        </p:nvSpPr>
        <p:spPr>
          <a:xfrm>
            <a:off x="2123360" y="3090863"/>
            <a:ext cx="14699378" cy="6527800"/>
          </a:xfrm>
          <a:prstGeom prst="rect">
            <a:avLst/>
          </a:prstGeom>
        </p:spPr>
        <p:txBody>
          <a:bodyPr wrap="square" lIns="0" tIns="0" rIns="0" bIns="0">
            <a:noAutofit/>
          </a:bodyPr>
          <a:lstStyle>
            <a:lvl1pPr>
              <a:defRPr sz="3300" b="0" i="0">
                <a:solidFill>
                  <a:schemeClr val="tx1"/>
                </a:solidFill>
                <a:latin typeface="Arial"/>
                <a:cs typeface="Arial"/>
              </a:defRPr>
            </a:lvl1pPr>
          </a:lstStyle>
          <a:p>
            <a:r>
              <a:rPr lang="nl-NL"/>
              <a:t>Eerste niveau</a:t>
            </a:r>
          </a:p>
          <a:p>
            <a:r>
              <a:rPr lang="nl-NL"/>
              <a:t>Tweede niveau</a:t>
            </a:r>
          </a:p>
          <a:p>
            <a:r>
              <a:rPr lang="nl-NL"/>
              <a:t>Derde niveau</a:t>
            </a:r>
          </a:p>
          <a:p>
            <a:r>
              <a:rPr lang="nl-NL"/>
              <a:t>Vierde niveau</a:t>
            </a:r>
          </a:p>
          <a:p>
            <a:r>
              <a:rPr lang="nl-NL"/>
              <a:t>Vijfde niveau</a:t>
            </a:r>
          </a:p>
          <a:p>
            <a:endParaRPr/>
          </a:p>
        </p:txBody>
      </p:sp>
      <p:sp>
        <p:nvSpPr>
          <p:cNvPr id="4" name="Holder 4"/>
          <p:cNvSpPr>
            <a:spLocks noGrp="1"/>
          </p:cNvSpPr>
          <p:nvPr>
            <p:ph type="ftr" sz="quarter" idx="5"/>
          </p:nvPr>
        </p:nvSpPr>
        <p:spPr>
          <a:xfrm>
            <a:off x="3268663" y="10576153"/>
            <a:ext cx="5080000" cy="215444"/>
          </a:xfrm>
          <a:prstGeom prst="rect">
            <a:avLst/>
          </a:prstGeom>
        </p:spPr>
        <p:txBody>
          <a:bodyPr wrap="square" lIns="0" tIns="0" rIns="0" bIns="0">
            <a:spAutoFit/>
          </a:bodyPr>
          <a:lstStyle>
            <a:lvl1pPr algn="l">
              <a:defRPr sz="1400">
                <a:solidFill>
                  <a:schemeClr val="tx1"/>
                </a:solidFill>
                <a:latin typeface="+mn-lt"/>
              </a:defRPr>
            </a:lvl1pPr>
          </a:lstStyle>
          <a:p>
            <a:r>
              <a:rPr lang="en-US" err="1"/>
              <a:t>Titel</a:t>
            </a:r>
            <a:r>
              <a:rPr lang="en-US"/>
              <a:t> van de </a:t>
            </a:r>
            <a:r>
              <a:rPr lang="en-US" err="1"/>
              <a:t>presentatie</a:t>
            </a:r>
            <a:endParaRPr lang="en-US"/>
          </a:p>
        </p:txBody>
      </p:sp>
      <p:sp>
        <p:nvSpPr>
          <p:cNvPr id="5" name="Holder 5"/>
          <p:cNvSpPr>
            <a:spLocks noGrp="1"/>
          </p:cNvSpPr>
          <p:nvPr>
            <p:ph type="dt" sz="half" idx="6"/>
          </p:nvPr>
        </p:nvSpPr>
        <p:spPr>
          <a:xfrm>
            <a:off x="2145030" y="10586114"/>
            <a:ext cx="1123633" cy="163771"/>
          </a:xfrm>
          <a:prstGeom prst="rect">
            <a:avLst/>
          </a:prstGeom>
        </p:spPr>
        <p:txBody>
          <a:bodyPr wrap="square" lIns="0" tIns="0" rIns="0" bIns="0">
            <a:noAutofit/>
          </a:bodyPr>
          <a:lstStyle>
            <a:lvl1pPr algn="l">
              <a:defRPr sz="1400">
                <a:solidFill>
                  <a:schemeClr val="tx1"/>
                </a:solidFill>
                <a:latin typeface="+mn-lt"/>
              </a:defRPr>
            </a:lvl1pPr>
          </a:lstStyle>
          <a:p>
            <a:fld id="{D0A40949-5067-477F-8956-6CD2FDDD201A}" type="datetime1">
              <a:rPr lang="nl-NL" smtClean="0"/>
              <a:pPr/>
              <a:t>25-09-2025</a:t>
            </a:fld>
            <a:endParaRPr lang="en-US"/>
          </a:p>
        </p:txBody>
      </p:sp>
      <p:sp>
        <p:nvSpPr>
          <p:cNvPr id="6" name="Holder 6"/>
          <p:cNvSpPr>
            <a:spLocks noGrp="1"/>
          </p:cNvSpPr>
          <p:nvPr>
            <p:ph type="sldNum" sz="quarter" idx="7"/>
          </p:nvPr>
        </p:nvSpPr>
        <p:spPr>
          <a:xfrm>
            <a:off x="17947006" y="10566650"/>
            <a:ext cx="1145857" cy="233363"/>
          </a:xfrm>
          <a:prstGeom prst="rect">
            <a:avLst/>
          </a:prstGeom>
        </p:spPr>
        <p:txBody>
          <a:bodyPr wrap="square" lIns="0" tIns="0" rIns="0" bIns="0">
            <a:noAutofit/>
          </a:bodyPr>
          <a:lstStyle>
            <a:lvl1pPr algn="r">
              <a:defRPr sz="1400">
                <a:solidFill>
                  <a:schemeClr val="tx1"/>
                </a:solidFill>
                <a:latin typeface="+mn-lt"/>
              </a:defRPr>
            </a:lvl1pPr>
          </a:lstStyle>
          <a:p>
            <a:fld id="{B6F15528-21DE-4FAA-801E-634DDDAF4B2B}"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86" r:id="rId3"/>
    <p:sldLayoutId id="2147483676" r:id="rId4"/>
    <p:sldLayoutId id="2147483680" r:id="rId5"/>
    <p:sldLayoutId id="2147483684" r:id="rId6"/>
    <p:sldLayoutId id="2147483681" r:id="rId7"/>
    <p:sldLayoutId id="2147483685" r:id="rId8"/>
    <p:sldLayoutId id="2147483679" r:id="rId9"/>
    <p:sldLayoutId id="2147483682" r:id="rId10"/>
    <p:sldLayoutId id="2147483683" r:id="rId11"/>
    <p:sldLayoutId id="2147483677" r:id="rId12"/>
    <p:sldLayoutId id="2147483663" r:id="rId13"/>
    <p:sldLayoutId id="2147483751" r:id="rId14"/>
    <p:sldLayoutId id="2147483743" r:id="rId15"/>
    <p:sldLayoutId id="2147483742" r:id="rId16"/>
    <p:sldLayoutId id="2147483744" r:id="rId17"/>
    <p:sldLayoutId id="2147483745" r:id="rId18"/>
    <p:sldLayoutId id="2147483746" r:id="rId19"/>
    <p:sldLayoutId id="2147483747" r:id="rId20"/>
    <p:sldLayoutId id="2147483748" r:id="rId21"/>
    <p:sldLayoutId id="2147483749" r:id="rId22"/>
    <p:sldLayoutId id="2147483750" r:id="rId23"/>
    <p:sldLayoutId id="2147483664" r:id="rId24"/>
    <p:sldLayoutId id="2147483687" r:id="rId25"/>
    <p:sldLayoutId id="2147483694" r:id="rId26"/>
    <p:sldLayoutId id="2147483689" r:id="rId27"/>
    <p:sldLayoutId id="2147483688" r:id="rId28"/>
    <p:sldLayoutId id="2147483690" r:id="rId29"/>
    <p:sldLayoutId id="2147483691" r:id="rId30"/>
    <p:sldLayoutId id="2147483692" r:id="rId31"/>
    <p:sldLayoutId id="2147483693" r:id="rId32"/>
    <p:sldLayoutId id="2147483674" r:id="rId33"/>
    <p:sldLayoutId id="2147483696" r:id="rId34"/>
    <p:sldLayoutId id="2147483695" r:id="rId35"/>
    <p:sldLayoutId id="2147483697" r:id="rId36"/>
    <p:sldLayoutId id="2147483698" r:id="rId37"/>
    <p:sldLayoutId id="2147483699" r:id="rId38"/>
    <p:sldLayoutId id="2147483700" r:id="rId39"/>
    <p:sldLayoutId id="2147483701" r:id="rId40"/>
    <p:sldLayoutId id="2147483702" r:id="rId41"/>
    <p:sldLayoutId id="2147483734" r:id="rId42"/>
    <p:sldLayoutId id="2147483675" r:id="rId43"/>
    <p:sldLayoutId id="2147483735" r:id="rId44"/>
    <p:sldLayoutId id="2147483736" r:id="rId45"/>
    <p:sldLayoutId id="2147483737" r:id="rId46"/>
    <p:sldLayoutId id="2147483738" r:id="rId47"/>
    <p:sldLayoutId id="2147483740" r:id="rId48"/>
    <p:sldLayoutId id="2147483739" r:id="rId49"/>
    <p:sldLayoutId id="2147483741" r:id="rId50"/>
    <p:sldLayoutId id="2147483665" r:id="rId51"/>
    <p:sldLayoutId id="2147483667" r:id="rId52"/>
    <p:sldLayoutId id="2147483703" r:id="rId53"/>
    <p:sldLayoutId id="2147483704" r:id="rId54"/>
    <p:sldLayoutId id="2147483705" r:id="rId55"/>
    <p:sldLayoutId id="2147483706" r:id="rId56"/>
    <p:sldLayoutId id="2147483707" r:id="rId57"/>
    <p:sldLayoutId id="2147483708" r:id="rId58"/>
    <p:sldLayoutId id="2147483709" r:id="rId59"/>
    <p:sldLayoutId id="2147483669" r:id="rId60"/>
    <p:sldLayoutId id="2147483710" r:id="rId61"/>
    <p:sldLayoutId id="2147483711" r:id="rId62"/>
    <p:sldLayoutId id="2147483712" r:id="rId63"/>
    <p:sldLayoutId id="2147483713" r:id="rId64"/>
    <p:sldLayoutId id="2147483714" r:id="rId65"/>
    <p:sldLayoutId id="2147483715" r:id="rId66"/>
    <p:sldLayoutId id="2147483716" r:id="rId67"/>
    <p:sldLayoutId id="2147483717" r:id="rId68"/>
    <p:sldLayoutId id="2147483668" r:id="rId69"/>
    <p:sldLayoutId id="2147483673" r:id="rId70"/>
    <p:sldLayoutId id="2147483678" r:id="rId71"/>
    <p:sldLayoutId id="2147483718" r:id="rId72"/>
    <p:sldLayoutId id="2147483670" r:id="rId73"/>
    <p:sldLayoutId id="2147483719" r:id="rId74"/>
    <p:sldLayoutId id="2147483720" r:id="rId75"/>
    <p:sldLayoutId id="2147483721" r:id="rId76"/>
    <p:sldLayoutId id="2147483722" r:id="rId77"/>
    <p:sldLayoutId id="2147483723" r:id="rId78"/>
    <p:sldLayoutId id="2147483724" r:id="rId79"/>
    <p:sldLayoutId id="2147483725" r:id="rId80"/>
    <p:sldLayoutId id="2147483671" r:id="rId81"/>
    <p:sldLayoutId id="2147483726" r:id="rId82"/>
    <p:sldLayoutId id="2147483672" r:id="rId83"/>
    <p:sldLayoutId id="2147483727" r:id="rId84"/>
    <p:sldLayoutId id="2147483728" r:id="rId85"/>
    <p:sldLayoutId id="2147483729" r:id="rId86"/>
    <p:sldLayoutId id="2147483730" r:id="rId87"/>
    <p:sldLayoutId id="2147483732" r:id="rId88"/>
    <p:sldLayoutId id="2147483731" r:id="rId89"/>
    <p:sldLayoutId id="2147483733" r:id="rId90"/>
  </p:sldLayoutIdLst>
  <p:hf hdr="0"/>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extLst>
    <p:ext uri="{27BBF7A9-308A-43DC-89C8-2F10F3537804}">
      <p15:sldGuideLst xmlns:p15="http://schemas.microsoft.com/office/powerpoint/2012/main">
        <p15:guide id="1" orient="horz" pos="3562" userDrawn="1">
          <p15:clr>
            <a:srgbClr val="F26B43"/>
          </p15:clr>
        </p15:guide>
        <p15:guide id="2" pos="6332" userDrawn="1">
          <p15:clr>
            <a:srgbClr val="F26B43"/>
          </p15:clr>
        </p15:guide>
        <p15:guide id="3" pos="5965" userDrawn="1">
          <p15:clr>
            <a:srgbClr val="F26B43"/>
          </p15:clr>
        </p15:guide>
        <p15:guide id="4" pos="4189" userDrawn="1">
          <p15:clr>
            <a:srgbClr val="F26B43"/>
          </p15:clr>
        </p15:guide>
        <p15:guide id="5" pos="1341" userDrawn="1">
          <p15:clr>
            <a:srgbClr val="F26B43"/>
          </p15:clr>
        </p15:guide>
        <p15:guide id="6" pos="629" userDrawn="1">
          <p15:clr>
            <a:srgbClr val="F26B43"/>
          </p15:clr>
        </p15:guide>
        <p15:guide id="7" pos="8464" userDrawn="1">
          <p15:clr>
            <a:srgbClr val="F26B43"/>
          </p15:clr>
        </p15:guide>
        <p15:guide id="8" pos="10597" userDrawn="1">
          <p15:clr>
            <a:srgbClr val="F26B43"/>
          </p15:clr>
        </p15:guide>
        <p15:guide id="9" pos="12027" userDrawn="1">
          <p15:clr>
            <a:srgbClr val="F26B43"/>
          </p15:clr>
        </p15:guide>
        <p15:guide id="10" pos="11669" userDrawn="1">
          <p15:clr>
            <a:srgbClr val="5ACBF0"/>
          </p15:clr>
        </p15:guide>
        <p15:guide id="11" pos="11309" userDrawn="1">
          <p15:clr>
            <a:srgbClr val="5ACBF0"/>
          </p15:clr>
        </p15:guide>
        <p15:guide id="12" pos="10960" userDrawn="1">
          <p15:clr>
            <a:srgbClr val="5ACBF0"/>
          </p15:clr>
        </p15:guide>
        <p15:guide id="13" pos="10245" userDrawn="1">
          <p15:clr>
            <a:srgbClr val="5ACBF0"/>
          </p15:clr>
        </p15:guide>
        <p15:guide id="14" pos="9891" userDrawn="1">
          <p15:clr>
            <a:srgbClr val="5ACBF0"/>
          </p15:clr>
        </p15:guide>
        <p15:guide id="15" pos="9533" userDrawn="1">
          <p15:clr>
            <a:srgbClr val="5ACBF0"/>
          </p15:clr>
        </p15:guide>
        <p15:guide id="16" pos="9176" userDrawn="1">
          <p15:clr>
            <a:srgbClr val="5ACBF0"/>
          </p15:clr>
        </p15:guide>
        <p15:guide id="17" pos="8819" userDrawn="1">
          <p15:clr>
            <a:srgbClr val="5ACBF0"/>
          </p15:clr>
        </p15:guide>
        <p15:guide id="18" pos="8112" userDrawn="1">
          <p15:clr>
            <a:srgbClr val="5ACBF0"/>
          </p15:clr>
        </p15:guide>
        <p15:guide id="19" pos="7752" userDrawn="1">
          <p15:clr>
            <a:srgbClr val="5ACBF0"/>
          </p15:clr>
        </p15:guide>
        <p15:guide id="20" pos="7397" userDrawn="1">
          <p15:clr>
            <a:srgbClr val="5ACBF0"/>
          </p15:clr>
        </p15:guide>
        <p15:guide id="21" pos="7043" userDrawn="1">
          <p15:clr>
            <a:srgbClr val="5ACBF0"/>
          </p15:clr>
        </p15:guide>
        <p15:guide id="22" pos="6683" userDrawn="1">
          <p15:clr>
            <a:srgbClr val="5ACBF0"/>
          </p15:clr>
        </p15:guide>
        <p15:guide id="23" pos="5616" userDrawn="1">
          <p15:clr>
            <a:srgbClr val="5ACBF0"/>
          </p15:clr>
        </p15:guide>
        <p15:guide id="24" pos="5259" userDrawn="1">
          <p15:clr>
            <a:srgbClr val="5ACBF0"/>
          </p15:clr>
        </p15:guide>
        <p15:guide id="25" pos="4904" userDrawn="1">
          <p15:clr>
            <a:srgbClr val="5ACBF0"/>
          </p15:clr>
        </p15:guide>
        <p15:guide id="26" pos="4549" userDrawn="1">
          <p15:clr>
            <a:srgbClr val="5ACBF0"/>
          </p15:clr>
        </p15:guide>
        <p15:guide id="27" pos="3843" userDrawn="1">
          <p15:clr>
            <a:srgbClr val="5ACBF0"/>
          </p15:clr>
        </p15:guide>
        <p15:guide id="28" pos="3477" userDrawn="1">
          <p15:clr>
            <a:srgbClr val="5ACBF0"/>
          </p15:clr>
        </p15:guide>
        <p15:guide id="29" pos="3123" userDrawn="1">
          <p15:clr>
            <a:srgbClr val="5ACBF0"/>
          </p15:clr>
        </p15:guide>
        <p15:guide id="30" pos="2765" userDrawn="1">
          <p15:clr>
            <a:srgbClr val="5ACBF0"/>
          </p15:clr>
        </p15:guide>
        <p15:guide id="31" pos="2408" userDrawn="1">
          <p15:clr>
            <a:srgbClr val="5ACBF0"/>
          </p15:clr>
        </p15:guide>
        <p15:guide id="32" pos="2056" userDrawn="1">
          <p15:clr>
            <a:srgbClr val="5ACBF0"/>
          </p15:clr>
        </p15:guide>
        <p15:guide id="33" pos="1699" userDrawn="1">
          <p15:clr>
            <a:srgbClr val="5ACBF0"/>
          </p15:clr>
        </p15:guide>
        <p15:guide id="34" pos="984" userDrawn="1">
          <p15:clr>
            <a:srgbClr val="5ACBF0"/>
          </p15:clr>
        </p15:guide>
        <p15:guide id="35" orient="horz" pos="2973" userDrawn="1">
          <p15:clr>
            <a:srgbClr val="F26B43"/>
          </p15:clr>
        </p15:guide>
        <p15:guide id="36" orient="horz" pos="2376" userDrawn="1">
          <p15:clr>
            <a:srgbClr val="F26B43"/>
          </p15:clr>
        </p15:guide>
        <p15:guide id="37" orient="horz" pos="1947" userDrawn="1">
          <p15:clr>
            <a:srgbClr val="F26B43"/>
          </p15:clr>
        </p15:guide>
        <p15:guide id="38" orient="horz" pos="1507" userDrawn="1">
          <p15:clr>
            <a:srgbClr val="F26B43"/>
          </p15:clr>
        </p15:guide>
        <p15:guide id="39" orient="horz" pos="1069" userDrawn="1">
          <p15:clr>
            <a:srgbClr val="F26B43"/>
          </p15:clr>
        </p15:guide>
        <p15:guide id="40" orient="horz" pos="907" userDrawn="1">
          <p15:clr>
            <a:srgbClr val="F26B43"/>
          </p15:clr>
        </p15:guide>
        <p15:guide id="41" orient="horz" pos="637" userDrawn="1">
          <p15:clr>
            <a:srgbClr val="F26B43"/>
          </p15:clr>
        </p15:guide>
        <p15:guide id="42" orient="horz" pos="501" userDrawn="1">
          <p15:clr>
            <a:srgbClr val="F26B43"/>
          </p15:clr>
        </p15:guide>
        <p15:guide id="43" orient="horz" pos="4165" userDrawn="1">
          <p15:clr>
            <a:srgbClr val="F26B43"/>
          </p15:clr>
        </p15:guide>
        <p15:guide id="44" orient="horz" pos="4757" userDrawn="1">
          <p15:clr>
            <a:srgbClr val="F26B43"/>
          </p15:clr>
        </p15:guide>
        <p15:guide id="45" orient="horz" pos="5184" userDrawn="1">
          <p15:clr>
            <a:srgbClr val="F26B43"/>
          </p15:clr>
        </p15:guide>
        <p15:guide id="46" orient="horz" pos="5627" userDrawn="1">
          <p15:clr>
            <a:srgbClr val="F26B43"/>
          </p15:clr>
        </p15:guide>
        <p15:guide id="47" orient="horz" pos="6059" userDrawn="1">
          <p15:clr>
            <a:srgbClr val="F26B43"/>
          </p15:clr>
        </p15:guide>
        <p15:guide id="48" orient="horz" pos="6493" userDrawn="1">
          <p15:clr>
            <a:srgbClr val="F26B43"/>
          </p15:clr>
        </p15:guide>
        <p15:guide id="49" orient="horz" pos="6659" userDrawn="1">
          <p15:clr>
            <a:srgbClr val="F26B43"/>
          </p15:clr>
        </p15:guide>
        <p15:guide id="50" orient="horz" pos="6730" userDrawn="1">
          <p15:clr>
            <a:srgbClr val="547EBF"/>
          </p15:clr>
        </p15:guide>
        <p15:guide id="51" orient="horz" pos="6793"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notesSlide" Target="../notesSlides/notesSlide10.xml"/><Relationship Id="rId1" Type="http://schemas.openxmlformats.org/officeDocument/2006/relationships/slideLayout" Target="../slideLayouts/slideLayout72.xml"/></Relationships>
</file>

<file path=ppt/slides/_rels/slide11.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notesSlide" Target="../notesSlides/notesSlide11.xml"/><Relationship Id="rId1" Type="http://schemas.openxmlformats.org/officeDocument/2006/relationships/slideLayout" Target="../slideLayouts/slideLayout7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72.xml"/></Relationships>
</file>

<file path=ppt/slides/_rels/slide13.xml.rels><?xml version="1.0" encoding="UTF-8" standalone="yes"?>
<Relationships xmlns="http://schemas.openxmlformats.org/package/2006/relationships"><Relationship Id="rId3" Type="http://schemas.openxmlformats.org/officeDocument/2006/relationships/image" Target="../media/image23.tmp"/><Relationship Id="rId2" Type="http://schemas.openxmlformats.org/officeDocument/2006/relationships/notesSlide" Target="../notesSlides/notesSlide13.xml"/><Relationship Id="rId1" Type="http://schemas.openxmlformats.org/officeDocument/2006/relationships/slideLayout" Target="../slideLayouts/slideLayout72.xml"/></Relationships>
</file>

<file path=ppt/slides/_rels/slide14.xml.rels><?xml version="1.0" encoding="UTF-8" standalone="yes"?>
<Relationships xmlns="http://schemas.openxmlformats.org/package/2006/relationships"><Relationship Id="rId3" Type="http://schemas.openxmlformats.org/officeDocument/2006/relationships/image" Target="../media/image23.tmp"/><Relationship Id="rId2" Type="http://schemas.openxmlformats.org/officeDocument/2006/relationships/notesSlide" Target="../notesSlides/notesSlide14.xml"/><Relationship Id="rId1" Type="http://schemas.openxmlformats.org/officeDocument/2006/relationships/slideLayout" Target="../slideLayouts/slideLayout72.xml"/></Relationships>
</file>

<file path=ppt/slides/_rels/slide15.xml.rels><?xml version="1.0" encoding="UTF-8" standalone="yes"?>
<Relationships xmlns="http://schemas.openxmlformats.org/package/2006/relationships"><Relationship Id="rId3" Type="http://schemas.openxmlformats.org/officeDocument/2006/relationships/image" Target="../media/image23.tmp"/><Relationship Id="rId2" Type="http://schemas.openxmlformats.org/officeDocument/2006/relationships/notesSlide" Target="../notesSlides/notesSlide15.xml"/><Relationship Id="rId1" Type="http://schemas.openxmlformats.org/officeDocument/2006/relationships/slideLayout" Target="../slideLayouts/slideLayout7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0.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8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1.xml"/></Relationships>
</file>

<file path=ppt/slides/_rels/slide7.xml.rels><?xml version="1.0" encoding="UTF-8" standalone="yes"?>
<Relationships xmlns="http://schemas.openxmlformats.org/package/2006/relationships"><Relationship Id="rId3" Type="http://schemas.openxmlformats.org/officeDocument/2006/relationships/image" Target="../media/image18.tmp"/><Relationship Id="rId2" Type="http://schemas.openxmlformats.org/officeDocument/2006/relationships/notesSlide" Target="../notesSlides/notesSlide7.xml"/><Relationship Id="rId1" Type="http://schemas.openxmlformats.org/officeDocument/2006/relationships/slideLayout" Target="../slideLayouts/slideLayout72.xml"/><Relationship Id="rId4" Type="http://schemas.openxmlformats.org/officeDocument/2006/relationships/image" Target="../media/image19.tmp"/></Relationships>
</file>

<file path=ppt/slides/_rels/slide8.xml.rels><?xml version="1.0" encoding="UTF-8" standalone="yes"?>
<Relationships xmlns="http://schemas.openxmlformats.org/package/2006/relationships"><Relationship Id="rId3" Type="http://schemas.openxmlformats.org/officeDocument/2006/relationships/image" Target="../media/image18.tmp"/><Relationship Id="rId2" Type="http://schemas.openxmlformats.org/officeDocument/2006/relationships/notesSlide" Target="../notesSlides/notesSlide8.xml"/><Relationship Id="rId1" Type="http://schemas.openxmlformats.org/officeDocument/2006/relationships/slideLayout" Target="../slideLayouts/slideLayout72.xml"/><Relationship Id="rId4" Type="http://schemas.openxmlformats.org/officeDocument/2006/relationships/image" Target="../media/image19.tmp"/></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7A58B5-7D5C-4E51-43AB-9F16F8D4DABC}"/>
            </a:ext>
          </a:extLst>
        </p:cNvPr>
        <p:cNvGrpSpPr/>
        <p:nvPr/>
      </p:nvGrpSpPr>
      <p:grpSpPr>
        <a:xfrm>
          <a:off x="0" y="0"/>
          <a:ext cx="0" cy="0"/>
          <a:chOff x="0" y="0"/>
          <a:chExt cx="0" cy="0"/>
        </a:xfrm>
      </p:grpSpPr>
      <p:pic>
        <p:nvPicPr>
          <p:cNvPr id="4" name="Afbeelding 3">
            <a:extLst>
              <a:ext uri="{FF2B5EF4-FFF2-40B4-BE49-F238E27FC236}">
                <a16:creationId xmlns:a16="http://schemas.microsoft.com/office/drawing/2014/main" id="{2D0C3C55-DEE2-4FD9-7C93-9F61AC7A44D4}"/>
              </a:ext>
            </a:extLst>
          </p:cNvPr>
          <p:cNvPicPr>
            <a:picLocks noChangeAspect="1"/>
          </p:cNvPicPr>
          <p:nvPr/>
        </p:nvPicPr>
        <p:blipFill>
          <a:blip r:embed="rId3"/>
          <a:srcRect l="20112" r="29891" b="1"/>
          <a:stretch>
            <a:fillRect/>
          </a:stretch>
        </p:blipFill>
        <p:spPr>
          <a:xfrm>
            <a:off x="10058400" y="10"/>
            <a:ext cx="10052050" cy="11309340"/>
          </a:xfrm>
          <a:prstGeom prst="rect">
            <a:avLst/>
          </a:prstGeom>
          <a:noFill/>
        </p:spPr>
      </p:pic>
      <p:sp>
        <p:nvSpPr>
          <p:cNvPr id="3" name="Titel 2">
            <a:extLst>
              <a:ext uri="{FF2B5EF4-FFF2-40B4-BE49-F238E27FC236}">
                <a16:creationId xmlns:a16="http://schemas.microsoft.com/office/drawing/2014/main" id="{49DBFD50-86BB-8416-EAC2-A6FFE05BA01B}"/>
              </a:ext>
            </a:extLst>
          </p:cNvPr>
          <p:cNvSpPr>
            <a:spLocks noGrp="1"/>
          </p:cNvSpPr>
          <p:nvPr>
            <p:ph type="title"/>
          </p:nvPr>
        </p:nvSpPr>
        <p:spPr>
          <a:xfrm>
            <a:off x="990942" y="3673475"/>
            <a:ext cx="7924458" cy="4556125"/>
          </a:xfrm>
        </p:spPr>
        <p:txBody>
          <a:bodyPr wrap="square" anchor="t">
            <a:normAutofit/>
          </a:bodyPr>
          <a:lstStyle/>
          <a:p>
            <a:r>
              <a:rPr lang="nl-NL"/>
              <a:t>Verhalen van kracht en kwetsbaarheid</a:t>
            </a:r>
          </a:p>
        </p:txBody>
      </p:sp>
      <p:sp>
        <p:nvSpPr>
          <p:cNvPr id="6" name="Tijdelijke aanduiding voor tekst 5">
            <a:extLst>
              <a:ext uri="{FF2B5EF4-FFF2-40B4-BE49-F238E27FC236}">
                <a16:creationId xmlns:a16="http://schemas.microsoft.com/office/drawing/2014/main" id="{228A0422-E103-7A74-8232-A07A4746788B}"/>
              </a:ext>
            </a:extLst>
          </p:cNvPr>
          <p:cNvSpPr>
            <a:spLocks noGrp="1"/>
          </p:cNvSpPr>
          <p:nvPr>
            <p:ph type="body" sz="quarter" idx="13"/>
          </p:nvPr>
        </p:nvSpPr>
        <p:spPr>
          <a:xfrm>
            <a:off x="990600" y="8932863"/>
            <a:ext cx="7924800" cy="1374775"/>
          </a:xfrm>
        </p:spPr>
        <p:txBody>
          <a:bodyPr wrap="square" anchor="b">
            <a:normAutofit/>
          </a:bodyPr>
          <a:lstStyle/>
          <a:p>
            <a:pPr>
              <a:spcAft>
                <a:spcPts val="600"/>
              </a:spcAft>
            </a:pPr>
            <a:r>
              <a:rPr lang="nl-NL" sz="2600"/>
              <a:t>Leerkrachten in het basisonderwijs delen hun ervaringen met het begeleiden van kwetsbare leerlingen</a:t>
            </a:r>
            <a:br>
              <a:rPr lang="en-US" sz="2600"/>
            </a:br>
            <a:endParaRPr lang="en-US" sz="2600"/>
          </a:p>
        </p:txBody>
      </p:sp>
      <p:sp>
        <p:nvSpPr>
          <p:cNvPr id="1057" name="Text Placeholder 4">
            <a:extLst>
              <a:ext uri="{FF2B5EF4-FFF2-40B4-BE49-F238E27FC236}">
                <a16:creationId xmlns:a16="http://schemas.microsoft.com/office/drawing/2014/main" id="{ABA1F545-C480-DE7D-5E46-A2EB92FA88B5}"/>
              </a:ext>
            </a:extLst>
          </p:cNvPr>
          <p:cNvSpPr>
            <a:spLocks noGrp="1"/>
          </p:cNvSpPr>
          <p:nvPr>
            <p:ph type="body" sz="quarter" idx="14"/>
          </p:nvPr>
        </p:nvSpPr>
        <p:spPr>
          <a:xfrm>
            <a:off x="4968283" y="975149"/>
            <a:ext cx="3627910" cy="254153"/>
          </a:xfrm>
        </p:spPr>
        <p:txBody>
          <a:bodyPr/>
          <a:lstStyle/>
          <a:p>
            <a:endParaRPr lang="en-US"/>
          </a:p>
        </p:txBody>
      </p:sp>
      <p:sp>
        <p:nvSpPr>
          <p:cNvPr id="1035" name="Text Placeholder 5">
            <a:extLst>
              <a:ext uri="{FF2B5EF4-FFF2-40B4-BE49-F238E27FC236}">
                <a16:creationId xmlns:a16="http://schemas.microsoft.com/office/drawing/2014/main" id="{9E09654A-7C93-68CD-FDE4-61EBD3475F56}"/>
              </a:ext>
            </a:extLst>
          </p:cNvPr>
          <p:cNvSpPr>
            <a:spLocks noGrp="1"/>
          </p:cNvSpPr>
          <p:nvPr>
            <p:ph type="body" sz="quarter" idx="15"/>
          </p:nvPr>
        </p:nvSpPr>
        <p:spPr>
          <a:xfrm>
            <a:off x="4968283" y="1222142"/>
            <a:ext cx="3627910" cy="254153"/>
          </a:xfrm>
        </p:spPr>
        <p:txBody>
          <a:bodyPr wrap="square">
            <a:normAutofit/>
          </a:bodyPr>
          <a:lstStyle/>
          <a:p>
            <a:pPr>
              <a:lnSpc>
                <a:spcPct val="90000"/>
              </a:lnSpc>
              <a:spcAft>
                <a:spcPts val="600"/>
              </a:spcAft>
            </a:pPr>
            <a:r>
              <a:rPr lang="nl-NL" sz="1100" b="1" i="0">
                <a:effectLst/>
              </a:rPr>
              <a:t>Lectoraat Jeugd, Educatie en Samenleving, Hanze</a:t>
            </a:r>
            <a:r>
              <a:rPr lang="nl-NL" sz="1100" b="0" i="0">
                <a:effectLst/>
              </a:rPr>
              <a:t>  </a:t>
            </a:r>
            <a:endParaRPr lang="en-US" sz="1100"/>
          </a:p>
        </p:txBody>
      </p:sp>
      <p:sp>
        <p:nvSpPr>
          <p:cNvPr id="1059" name="Text Placeholder 6">
            <a:extLst>
              <a:ext uri="{FF2B5EF4-FFF2-40B4-BE49-F238E27FC236}">
                <a16:creationId xmlns:a16="http://schemas.microsoft.com/office/drawing/2014/main" id="{9767052B-51CD-FFC7-79BF-524CCCF392BA}"/>
              </a:ext>
            </a:extLst>
          </p:cNvPr>
          <p:cNvSpPr>
            <a:spLocks noGrp="1"/>
          </p:cNvSpPr>
          <p:nvPr>
            <p:ph type="body" sz="quarter" idx="16"/>
          </p:nvPr>
        </p:nvSpPr>
        <p:spPr>
          <a:xfrm>
            <a:off x="8910131" y="1007863"/>
            <a:ext cx="10537" cy="432000"/>
          </a:xfrm>
        </p:spPr>
        <p:txBody>
          <a:bodyPr/>
          <a:lstStyle/>
          <a:p>
            <a:endParaRPr lang="en-US"/>
          </a:p>
        </p:txBody>
      </p:sp>
    </p:spTree>
    <p:extLst>
      <p:ext uri="{BB962C8B-B14F-4D97-AF65-F5344CB8AC3E}">
        <p14:creationId xmlns:p14="http://schemas.microsoft.com/office/powerpoint/2010/main" val="1389672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9E3B7D-7163-5AA4-15AD-8C52C922873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EA7EBA4-A813-B734-57CE-1932E0040165}"/>
              </a:ext>
            </a:extLst>
          </p:cNvPr>
          <p:cNvSpPr>
            <a:spLocks noGrp="1"/>
          </p:cNvSpPr>
          <p:nvPr>
            <p:ph type="title"/>
          </p:nvPr>
        </p:nvSpPr>
        <p:spPr>
          <a:xfrm>
            <a:off x="2123360" y="1451904"/>
            <a:ext cx="9613900" cy="940459"/>
          </a:xfrm>
        </p:spPr>
        <p:txBody>
          <a:bodyPr/>
          <a:lstStyle/>
          <a:p>
            <a:r>
              <a:rPr lang="nl-NL" dirty="0"/>
              <a:t>Hoog gevoel van Teacher </a:t>
            </a:r>
            <a:r>
              <a:rPr lang="nl-NL" dirty="0" err="1"/>
              <a:t>Self-Efficacy</a:t>
            </a:r>
            <a:endParaRPr lang="en-US" dirty="0"/>
          </a:p>
        </p:txBody>
      </p:sp>
      <p:sp>
        <p:nvSpPr>
          <p:cNvPr id="7" name="Tijdelijke aanduiding voor tekst 6">
            <a:extLst>
              <a:ext uri="{FF2B5EF4-FFF2-40B4-BE49-F238E27FC236}">
                <a16:creationId xmlns:a16="http://schemas.microsoft.com/office/drawing/2014/main" id="{A8BD4DE5-F621-13AA-0785-27BBC9106EBF}"/>
              </a:ext>
            </a:extLst>
          </p:cNvPr>
          <p:cNvSpPr>
            <a:spLocks noGrp="1"/>
          </p:cNvSpPr>
          <p:nvPr>
            <p:ph type="body" sz="quarter" idx="14"/>
          </p:nvPr>
        </p:nvSpPr>
        <p:spPr>
          <a:xfrm>
            <a:off x="13670280" y="0"/>
            <a:ext cx="5989319" cy="9361688"/>
          </a:xfrm>
        </p:spPr>
        <p:txBody>
          <a:bodyPr wrap="square" lIns="0" tIns="0" rIns="0" bIns="0" anchor="t">
            <a:noAutofit/>
          </a:bodyPr>
          <a:lstStyle/>
          <a:p>
            <a:pPr>
              <a:lnSpc>
                <a:spcPct val="150000"/>
              </a:lnSpc>
            </a:pPr>
            <a:r>
              <a:rPr lang="nl-NL" sz="2800" b="1" i="1" dirty="0"/>
              <a:t>Verdiepende opdracht:​</a:t>
            </a:r>
            <a:endParaRPr lang="nl-NL" sz="2400" dirty="0"/>
          </a:p>
          <a:p>
            <a:pPr>
              <a:lnSpc>
                <a:spcPct val="150000"/>
              </a:lnSpc>
            </a:pPr>
            <a:r>
              <a:rPr lang="nl-NL" sz="2400" b="1" dirty="0"/>
              <a:t>- Hoog gevoel van Teacher </a:t>
            </a:r>
            <a:r>
              <a:rPr lang="nl-NL" sz="2400" b="1" dirty="0" err="1"/>
              <a:t>Self-Efficacy</a:t>
            </a:r>
            <a:r>
              <a:rPr lang="nl-NL" sz="2400" b="1" dirty="0"/>
              <a:t> in het rustig blijven bij lastige situaties: </a:t>
            </a:r>
            <a:r>
              <a:rPr lang="nl-NL" sz="2400" dirty="0"/>
              <a:t>Nienke geeft aan een hoog gevoel van Teacher </a:t>
            </a:r>
            <a:r>
              <a:rPr lang="nl-NL" sz="2400" dirty="0" err="1"/>
              <a:t>Self-Efficacy</a:t>
            </a:r>
            <a:r>
              <a:rPr lang="nl-NL" sz="2400" dirty="0"/>
              <a:t> te ervaren door altijd rustig te blijven bij haar leerlingen en dus ook bij Rick. </a:t>
            </a:r>
          </a:p>
          <a:p>
            <a:pPr marL="342900" indent="-342900">
              <a:lnSpc>
                <a:spcPct val="150000"/>
              </a:lnSpc>
              <a:buFont typeface="Arial" panose="020B0604020202020204" pitchFamily="34" charset="0"/>
              <a:buChar char="•"/>
            </a:pPr>
            <a:r>
              <a:rPr lang="nl-NL" sz="2400" dirty="0"/>
              <a:t>Maak gebruik van de handreiking ‘Preventief werken aan sociaal emotionele ontwikkeling en welbevinden: Een handreiking voor leerkrachten/docenten in het PO en VO (Steinweg et al., 2021): </a:t>
            </a:r>
            <a:r>
              <a:rPr lang="nl-NL" sz="2400" b="1" dirty="0"/>
              <a:t>Hoe kan de leerkracht werken aan stressreductie bij de leerlingen</a:t>
            </a:r>
            <a:r>
              <a:rPr lang="nl-NL" sz="2400" dirty="0"/>
              <a:t>, wat bijdraagt aan het verhogen van Teacher </a:t>
            </a:r>
            <a:r>
              <a:rPr lang="nl-NL" sz="2400" dirty="0" err="1"/>
              <a:t>Self-Efficacy</a:t>
            </a:r>
            <a:r>
              <a:rPr lang="nl-NL" sz="2400" dirty="0"/>
              <a:t>?</a:t>
            </a:r>
            <a:endParaRPr lang="nl-NL" sz="1400" u="sng" dirty="0">
              <a:latin typeface="Aptos"/>
            </a:endParaRPr>
          </a:p>
        </p:txBody>
      </p:sp>
      <p:sp>
        <p:nvSpPr>
          <p:cNvPr id="5" name="Tijdelijke aanduiding voor dianummer 4">
            <a:extLst>
              <a:ext uri="{FF2B5EF4-FFF2-40B4-BE49-F238E27FC236}">
                <a16:creationId xmlns:a16="http://schemas.microsoft.com/office/drawing/2014/main" id="{39CE0CAE-83D7-807A-66AB-51098EDFCA5F}"/>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10</a:t>
            </a:fld>
            <a:endParaRPr lang="en-US"/>
          </a:p>
        </p:txBody>
      </p:sp>
      <p:pic>
        <p:nvPicPr>
          <p:cNvPr id="4" name="Afbeelding 3" descr="Afbeelding met tekst, Lettertype, schermopname, informatie&#10;&#10;Door AI gegenereerde inhoud is mogelijk onjuist.">
            <a:extLst>
              <a:ext uri="{FF2B5EF4-FFF2-40B4-BE49-F238E27FC236}">
                <a16:creationId xmlns:a16="http://schemas.microsoft.com/office/drawing/2014/main" id="{DD19F721-C09F-B671-EC4B-39A7379BED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206" y="4454168"/>
            <a:ext cx="12261519" cy="2449551"/>
          </a:xfrm>
          <a:prstGeom prst="rect">
            <a:avLst/>
          </a:prstGeom>
        </p:spPr>
      </p:pic>
      <p:sp>
        <p:nvSpPr>
          <p:cNvPr id="6" name="Tekstvak 5">
            <a:extLst>
              <a:ext uri="{FF2B5EF4-FFF2-40B4-BE49-F238E27FC236}">
                <a16:creationId xmlns:a16="http://schemas.microsoft.com/office/drawing/2014/main" id="{1540D83E-2F4C-766E-A859-08DCBCE632AB}"/>
              </a:ext>
            </a:extLst>
          </p:cNvPr>
          <p:cNvSpPr txBox="1"/>
          <p:nvPr/>
        </p:nvSpPr>
        <p:spPr>
          <a:xfrm>
            <a:off x="13503505" y="9030908"/>
            <a:ext cx="6600595" cy="1569660"/>
          </a:xfrm>
          <a:prstGeom prst="rect">
            <a:avLst/>
          </a:prstGeom>
          <a:noFill/>
        </p:spPr>
        <p:txBody>
          <a:bodyPr wrap="square" lIns="91440" tIns="45720" rIns="91440" bIns="45720" anchor="t">
            <a:spAutoFit/>
          </a:bodyPr>
          <a:lstStyle/>
          <a:p>
            <a:pPr algn="just">
              <a:buNone/>
            </a:pPr>
            <a:r>
              <a:rPr lang="nl-NL" sz="1600" dirty="0">
                <a:effectLst/>
                <a:latin typeface="Aptos"/>
                <a:ea typeface="Times New Roman" panose="02020603050405020304" pitchFamily="18" charset="0"/>
                <a:cs typeface="Calibri"/>
              </a:rPr>
              <a:t>Steinweg, M., de</a:t>
            </a:r>
            <a:r>
              <a:rPr lang="nl-NL" sz="1600" dirty="0">
                <a:effectLst/>
                <a:latin typeface="Arial"/>
                <a:ea typeface="Times New Roman" panose="02020603050405020304" pitchFamily="18" charset="0"/>
                <a:cs typeface="Arial"/>
              </a:rPr>
              <a:t> </a:t>
            </a:r>
            <a:r>
              <a:rPr lang="nl-NL" sz="1600" dirty="0">
                <a:effectLst/>
                <a:latin typeface="Aptos"/>
                <a:ea typeface="Times New Roman" panose="02020603050405020304" pitchFamily="18" charset="0"/>
                <a:cs typeface="Calibri"/>
              </a:rPr>
              <a:t>Lange, A., van</a:t>
            </a:r>
            <a:r>
              <a:rPr lang="nl-NL" sz="1600" dirty="0">
                <a:effectLst/>
                <a:latin typeface="Arial"/>
                <a:ea typeface="Times New Roman" panose="02020603050405020304" pitchFamily="18" charset="0"/>
                <a:cs typeface="Arial"/>
              </a:rPr>
              <a:t> </a:t>
            </a:r>
            <a:r>
              <a:rPr lang="nl-NL" sz="1600" dirty="0">
                <a:effectLst/>
                <a:latin typeface="Aptos"/>
                <a:ea typeface="Times New Roman" panose="02020603050405020304" pitchFamily="18" charset="0"/>
                <a:cs typeface="Calibri"/>
              </a:rPr>
              <a:t>de</a:t>
            </a:r>
            <a:r>
              <a:rPr lang="nl-NL" sz="1600" dirty="0">
                <a:effectLst/>
                <a:latin typeface="Arial"/>
                <a:ea typeface="Times New Roman" panose="02020603050405020304" pitchFamily="18" charset="0"/>
                <a:cs typeface="Arial"/>
              </a:rPr>
              <a:t> </a:t>
            </a:r>
            <a:r>
              <a:rPr lang="nl-NL" sz="1600" dirty="0" err="1">
                <a:effectLst/>
                <a:latin typeface="Aptos"/>
                <a:ea typeface="Times New Roman" panose="02020603050405020304" pitchFamily="18" charset="0"/>
                <a:cs typeface="Calibri"/>
              </a:rPr>
              <a:t>Thillart</a:t>
            </a:r>
            <a:r>
              <a:rPr lang="nl-NL" sz="1600" dirty="0">
                <a:effectLst/>
                <a:latin typeface="Aptos"/>
                <a:ea typeface="Times New Roman" panose="02020603050405020304" pitchFamily="18" charset="0"/>
                <a:cs typeface="Calibri"/>
              </a:rPr>
              <a:t>, C., Looman, B., de</a:t>
            </a:r>
            <a:r>
              <a:rPr lang="nl-NL" sz="1600" dirty="0">
                <a:effectLst/>
                <a:latin typeface="Arial"/>
                <a:ea typeface="Times New Roman" panose="02020603050405020304" pitchFamily="18" charset="0"/>
                <a:cs typeface="Arial"/>
              </a:rPr>
              <a:t> </a:t>
            </a:r>
            <a:r>
              <a:rPr lang="nl-NL" sz="1600" dirty="0">
                <a:effectLst/>
                <a:latin typeface="Aptos"/>
                <a:ea typeface="Times New Roman" panose="02020603050405020304" pitchFamily="18" charset="0"/>
                <a:cs typeface="Calibri"/>
              </a:rPr>
              <a:t>Haan, A., &amp;</a:t>
            </a:r>
            <a:r>
              <a:rPr lang="nl-NL" sz="1600" dirty="0">
                <a:effectLst/>
                <a:latin typeface="Arial"/>
                <a:ea typeface="Times New Roman" panose="02020603050405020304" pitchFamily="18" charset="0"/>
                <a:cs typeface="Arial"/>
              </a:rPr>
              <a:t> </a:t>
            </a:r>
            <a:r>
              <a:rPr lang="nl-NL" sz="1600" dirty="0">
                <a:effectLst/>
                <a:latin typeface="Aptos"/>
                <a:ea typeface="Times New Roman" panose="02020603050405020304" pitchFamily="18" charset="0"/>
                <a:cs typeface="Calibri"/>
              </a:rPr>
              <a:t>Kleinjan, M. (2021). </a:t>
            </a:r>
            <a:r>
              <a:rPr lang="nl-NL" sz="1600" i="1" dirty="0">
                <a:effectLst/>
                <a:latin typeface="Aptos"/>
                <a:ea typeface="Times New Roman" panose="02020603050405020304" pitchFamily="18" charset="0"/>
                <a:cs typeface="Calibri"/>
              </a:rPr>
              <a:t>Preventief werken aan sociaal emotionele ontwikkeling en welbevinden: Een handreiking voor leerkrachten/docenten in het primair en voortgezet onderwijs</a:t>
            </a:r>
            <a:r>
              <a:rPr lang="nl-NL" sz="1600" dirty="0">
                <a:effectLst/>
                <a:latin typeface="Aptos"/>
                <a:ea typeface="Times New Roman" panose="02020603050405020304" pitchFamily="18" charset="0"/>
                <a:cs typeface="Calibri"/>
              </a:rPr>
              <a:t> [Handreiking]. Trimbos‑instituut. </a:t>
            </a:r>
            <a:r>
              <a:rPr lang="nl-NL" sz="1600" dirty="0" err="1">
                <a:effectLst/>
                <a:latin typeface="Aptos"/>
                <a:ea typeface="Times New Roman" panose="02020603050405020304" pitchFamily="18" charset="0"/>
                <a:cs typeface="Calibri"/>
              </a:rPr>
              <a:t>Pharos</a:t>
            </a:r>
            <a:r>
              <a:rPr lang="nl-NL" sz="1600" dirty="0">
                <a:effectLst/>
                <a:latin typeface="Aptos"/>
                <a:ea typeface="Times New Roman" panose="02020603050405020304" pitchFamily="18" charset="0"/>
                <a:cs typeface="Calibri"/>
              </a:rPr>
              <a:t>. Samenwerkende Gezondheidsfondsen. Utrecht University </a:t>
            </a:r>
            <a:r>
              <a:rPr lang="nl-NL" sz="1600" dirty="0" err="1">
                <a:effectLst/>
                <a:latin typeface="Aptos"/>
                <a:ea typeface="Times New Roman" panose="02020603050405020304" pitchFamily="18" charset="0"/>
                <a:cs typeface="Calibri"/>
              </a:rPr>
              <a:t>Repository</a:t>
            </a:r>
            <a:r>
              <a:rPr lang="nl-NL" sz="1600" dirty="0">
                <a:effectLst/>
                <a:latin typeface="Aptos"/>
                <a:ea typeface="Times New Roman" panose="02020603050405020304" pitchFamily="18" charset="0"/>
                <a:cs typeface="Calibri"/>
              </a:rPr>
              <a:t>.</a:t>
            </a:r>
            <a:endParaRPr lang="nl-NL" dirty="0">
              <a:effectLst/>
              <a:latin typeface="Aptos"/>
              <a:ea typeface="Times New Roman" panose="02020603050405020304" pitchFamily="18" charset="0"/>
              <a:cs typeface="Calibri"/>
            </a:endParaRPr>
          </a:p>
        </p:txBody>
      </p:sp>
    </p:spTree>
    <p:extLst>
      <p:ext uri="{BB962C8B-B14F-4D97-AF65-F5344CB8AC3E}">
        <p14:creationId xmlns:p14="http://schemas.microsoft.com/office/powerpoint/2010/main" val="2946684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FDCFDD-0393-66AD-CB0D-6408D1D8695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BB801CF-0513-C8E8-A5CD-D7E7CFDFB5B4}"/>
              </a:ext>
            </a:extLst>
          </p:cNvPr>
          <p:cNvSpPr>
            <a:spLocks noGrp="1"/>
          </p:cNvSpPr>
          <p:nvPr>
            <p:ph type="title"/>
          </p:nvPr>
        </p:nvSpPr>
        <p:spPr>
          <a:xfrm>
            <a:off x="2123360" y="1451904"/>
            <a:ext cx="9613900" cy="940459"/>
          </a:xfrm>
        </p:spPr>
        <p:txBody>
          <a:bodyPr/>
          <a:lstStyle/>
          <a:p>
            <a:r>
              <a:rPr lang="nl-NL"/>
              <a:t>Laag gevoel van Teacher </a:t>
            </a:r>
            <a:r>
              <a:rPr lang="nl-NL" err="1"/>
              <a:t>Self-Efficacy</a:t>
            </a:r>
            <a:endParaRPr lang="en-US"/>
          </a:p>
        </p:txBody>
      </p:sp>
      <p:sp>
        <p:nvSpPr>
          <p:cNvPr id="7" name="Tijdelijke aanduiding voor tekst 6">
            <a:extLst>
              <a:ext uri="{FF2B5EF4-FFF2-40B4-BE49-F238E27FC236}">
                <a16:creationId xmlns:a16="http://schemas.microsoft.com/office/drawing/2014/main" id="{F2866D81-A321-6DA1-84B3-C89BAFF03A8F}"/>
              </a:ext>
            </a:extLst>
          </p:cNvPr>
          <p:cNvSpPr>
            <a:spLocks noGrp="1"/>
          </p:cNvSpPr>
          <p:nvPr>
            <p:ph type="body" sz="quarter" idx="14"/>
          </p:nvPr>
        </p:nvSpPr>
        <p:spPr>
          <a:xfrm>
            <a:off x="13898027" y="496590"/>
            <a:ext cx="5844975" cy="8157235"/>
          </a:xfrm>
        </p:spPr>
        <p:txBody>
          <a:bodyPr wrap="square" lIns="0" tIns="0" rIns="0" bIns="0" anchor="t">
            <a:noAutofit/>
          </a:bodyPr>
          <a:lstStyle/>
          <a:p>
            <a:pPr>
              <a:lnSpc>
                <a:spcPct val="150000"/>
              </a:lnSpc>
            </a:pPr>
            <a:r>
              <a:rPr lang="nl-NL" sz="2800" b="1" i="1" dirty="0"/>
              <a:t>Verdiepende opdracht:​</a:t>
            </a:r>
          </a:p>
          <a:p>
            <a:pPr>
              <a:lnSpc>
                <a:spcPct val="150000"/>
              </a:lnSpc>
            </a:pPr>
            <a:endParaRPr lang="nl-NL" sz="2400" dirty="0"/>
          </a:p>
          <a:p>
            <a:pPr>
              <a:lnSpc>
                <a:spcPct val="150000"/>
              </a:lnSpc>
            </a:pPr>
            <a:r>
              <a:rPr lang="nl-NL" sz="2400" b="1" dirty="0"/>
              <a:t>- Laag gevoel van Teacher </a:t>
            </a:r>
            <a:r>
              <a:rPr lang="nl-NL" sz="2400" b="1" dirty="0" err="1"/>
              <a:t>Self-Efficacy</a:t>
            </a:r>
            <a:r>
              <a:rPr lang="nl-NL" sz="2400" b="1" dirty="0"/>
              <a:t> in het niet kunnen vinden van een effectieve aanpak: </a:t>
            </a:r>
            <a:r>
              <a:rPr lang="nl-NL" sz="2400" dirty="0"/>
              <a:t>Nienke geeft aan een laag gevoel van Teacher </a:t>
            </a:r>
            <a:r>
              <a:rPr lang="nl-NL" sz="2400" dirty="0" err="1"/>
              <a:t>Self-Efficacy</a:t>
            </a:r>
            <a:r>
              <a:rPr lang="nl-NL" sz="2400" dirty="0"/>
              <a:t> te ervaren wanneer ze van alles probeert om Rick aan het werk te krijgen, maar dit niet effectief blijkt te zijn doordat hij niet goed in zijn vel zat. </a:t>
            </a:r>
          </a:p>
          <a:p>
            <a:pPr marL="342900" indent="-342900">
              <a:lnSpc>
                <a:spcPct val="150000"/>
              </a:lnSpc>
              <a:buFont typeface="Arial" panose="020B0604020202020204" pitchFamily="34" charset="0"/>
              <a:buChar char="•"/>
            </a:pPr>
            <a:r>
              <a:rPr lang="nl-NL" sz="2400" dirty="0"/>
              <a:t>Maak gebruik van het Trimbos-rapport ‘Integraal werken aan welbevinden in het onderwijs’ (2023) en zoek naar tips hoe leerkrachten en scholen kunnen </a:t>
            </a:r>
            <a:r>
              <a:rPr lang="nl-NL" sz="2400" b="1" dirty="0"/>
              <a:t>werken aan welbevinden van hun leerlingen</a:t>
            </a:r>
            <a:r>
              <a:rPr lang="nl-NL" sz="2400" dirty="0"/>
              <a:t> en beantwoord op basis hiervan de volgende vraag: Wat zou jij in deze situatie hebben gedaan en waarom? Wat zou je als vervolgacties ingezet hebben? </a:t>
            </a:r>
            <a:endParaRPr lang="en-US" sz="2400" dirty="0"/>
          </a:p>
        </p:txBody>
      </p:sp>
      <p:sp>
        <p:nvSpPr>
          <p:cNvPr id="5" name="Tijdelijke aanduiding voor dianummer 4">
            <a:extLst>
              <a:ext uri="{FF2B5EF4-FFF2-40B4-BE49-F238E27FC236}">
                <a16:creationId xmlns:a16="http://schemas.microsoft.com/office/drawing/2014/main" id="{F499EE4B-84E4-D1EB-3A61-05F6F497B32E}"/>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11</a:t>
            </a:fld>
            <a:endParaRPr lang="en-US"/>
          </a:p>
        </p:txBody>
      </p:sp>
      <p:pic>
        <p:nvPicPr>
          <p:cNvPr id="4" name="Afbeelding 3" descr="Afbeelding met tekst, schermopname, Lettertype, document&#10;&#10;Door AI gegenereerde inhoud is mogelijk onjuist.">
            <a:extLst>
              <a:ext uri="{FF2B5EF4-FFF2-40B4-BE49-F238E27FC236}">
                <a16:creationId xmlns:a16="http://schemas.microsoft.com/office/drawing/2014/main" id="{C5FC9A8E-B432-3449-B9C7-04D4FCEAF6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5571" y="3884110"/>
            <a:ext cx="12633007" cy="6246008"/>
          </a:xfrm>
          <a:prstGeom prst="rect">
            <a:avLst/>
          </a:prstGeom>
        </p:spPr>
      </p:pic>
    </p:spTree>
    <p:extLst>
      <p:ext uri="{BB962C8B-B14F-4D97-AF65-F5344CB8AC3E}">
        <p14:creationId xmlns:p14="http://schemas.microsoft.com/office/powerpoint/2010/main" val="2824969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955B34-18FE-395C-C296-E19B6721A28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1F981D7-8E71-6BC3-0BC8-8E0C33A12624}"/>
              </a:ext>
            </a:extLst>
          </p:cNvPr>
          <p:cNvSpPr>
            <a:spLocks noGrp="1"/>
          </p:cNvSpPr>
          <p:nvPr>
            <p:ph type="title"/>
          </p:nvPr>
        </p:nvSpPr>
        <p:spPr>
          <a:xfrm>
            <a:off x="2123360" y="1451904"/>
            <a:ext cx="9613900" cy="940459"/>
          </a:xfrm>
        </p:spPr>
        <p:txBody>
          <a:bodyPr/>
          <a:lstStyle/>
          <a:p>
            <a:r>
              <a:rPr lang="nl-NL"/>
              <a:t>Inzetten versterkers</a:t>
            </a:r>
            <a:endParaRPr lang="en-US"/>
          </a:p>
        </p:txBody>
      </p:sp>
      <p:sp>
        <p:nvSpPr>
          <p:cNvPr id="7" name="Tijdelijke aanduiding voor tekst 6">
            <a:extLst>
              <a:ext uri="{FF2B5EF4-FFF2-40B4-BE49-F238E27FC236}">
                <a16:creationId xmlns:a16="http://schemas.microsoft.com/office/drawing/2014/main" id="{DF8C9E10-1855-0184-838E-5D6A9978D7F6}"/>
              </a:ext>
            </a:extLst>
          </p:cNvPr>
          <p:cNvSpPr>
            <a:spLocks noGrp="1"/>
          </p:cNvSpPr>
          <p:nvPr>
            <p:ph type="body" sz="quarter" idx="14"/>
          </p:nvPr>
        </p:nvSpPr>
        <p:spPr>
          <a:xfrm>
            <a:off x="14000163" y="1461427"/>
            <a:ext cx="5916983" cy="8157235"/>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a:lnSpc>
                <a:spcPct val="150000"/>
              </a:lnSpc>
            </a:pPr>
            <a:r>
              <a:rPr lang="nl-NL" sz="2400" dirty="0"/>
              <a:t>Er zijn diverse versterkers die je kunt inzetten in het ondersteuningsproces van Rick.​</a:t>
            </a:r>
          </a:p>
          <a:p>
            <a:pPr marL="342900" indent="-342900">
              <a:lnSpc>
                <a:spcPct val="150000"/>
              </a:lnSpc>
              <a:buFont typeface="Arial" panose="020B0604020202020204" pitchFamily="34" charset="0"/>
              <a:buChar char="•"/>
            </a:pPr>
            <a:endParaRPr lang="nl-NL" sz="2400" b="1" dirty="0"/>
          </a:p>
          <a:p>
            <a:pPr marL="342900" indent="-342900">
              <a:lnSpc>
                <a:spcPct val="150000"/>
              </a:lnSpc>
              <a:buFont typeface="Arial" panose="020B0604020202020204" pitchFamily="34" charset="0"/>
              <a:buChar char="•"/>
            </a:pPr>
            <a:r>
              <a:rPr lang="nl-NL" sz="2400" dirty="0"/>
              <a:t>Weet je welke versterkers er bij jou op school beschikbaar zijn?    ​</a:t>
            </a:r>
          </a:p>
          <a:p>
            <a:pPr marL="342900" indent="-342900">
              <a:lnSpc>
                <a:spcPct val="150000"/>
              </a:lnSpc>
              <a:buFont typeface="Arial" panose="020B0604020202020204" pitchFamily="34" charset="0"/>
              <a:buChar char="•"/>
            </a:pPr>
            <a:endParaRPr lang="nl-NL" sz="2400" dirty="0"/>
          </a:p>
          <a:p>
            <a:pPr marL="342900" indent="-342900">
              <a:lnSpc>
                <a:spcPct val="150000"/>
              </a:lnSpc>
              <a:buFont typeface="Arial" panose="020B0604020202020204" pitchFamily="34" charset="0"/>
              <a:buChar char="•"/>
            </a:pPr>
            <a:r>
              <a:rPr lang="nl-NL" sz="2400" dirty="0"/>
              <a:t>Welke zou jij inzetten om je zelfverzekerder te voelen in het ondersteunen van deze leerling? (denk aan collega’s, experts of professionaliseringsmogelijkheden).</a:t>
            </a:r>
            <a:endParaRPr lang="en-US" sz="2400" dirty="0"/>
          </a:p>
        </p:txBody>
      </p:sp>
      <p:sp>
        <p:nvSpPr>
          <p:cNvPr id="5" name="Tijdelijke aanduiding voor dianummer 4">
            <a:extLst>
              <a:ext uri="{FF2B5EF4-FFF2-40B4-BE49-F238E27FC236}">
                <a16:creationId xmlns:a16="http://schemas.microsoft.com/office/drawing/2014/main" id="{9A25E3B1-D3A0-9E6C-46BB-52BE6642410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12</a:t>
            </a:fld>
            <a:endParaRPr lang="en-US"/>
          </a:p>
        </p:txBody>
      </p:sp>
      <p:pic>
        <p:nvPicPr>
          <p:cNvPr id="4" name="Afbeelding 3" descr="Afbeelding met tekst, schermopname, lijn, Parallel&#10;&#10;Door AI gegenereerde inhoud is mogelijk onjuist.">
            <a:extLst>
              <a:ext uri="{FF2B5EF4-FFF2-40B4-BE49-F238E27FC236}">
                <a16:creationId xmlns:a16="http://schemas.microsoft.com/office/drawing/2014/main" id="{D488A36B-8B1C-4443-748F-6C103C37A0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954" y="2542596"/>
            <a:ext cx="13154891" cy="6903062"/>
          </a:xfrm>
          <a:prstGeom prst="rect">
            <a:avLst/>
          </a:prstGeom>
        </p:spPr>
      </p:pic>
    </p:spTree>
    <p:extLst>
      <p:ext uri="{BB962C8B-B14F-4D97-AF65-F5344CB8AC3E}">
        <p14:creationId xmlns:p14="http://schemas.microsoft.com/office/powerpoint/2010/main" val="3103113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D0FFF5-B3CD-BD18-437F-B6712B4DC93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188FB8A-A201-3722-8AB1-08E872AAEE73}"/>
              </a:ext>
            </a:extLst>
          </p:cNvPr>
          <p:cNvSpPr>
            <a:spLocks noGrp="1"/>
          </p:cNvSpPr>
          <p:nvPr>
            <p:ph type="title"/>
          </p:nvPr>
        </p:nvSpPr>
        <p:spPr>
          <a:xfrm>
            <a:off x="2123360" y="1451904"/>
            <a:ext cx="11044000" cy="940459"/>
          </a:xfrm>
        </p:spPr>
        <p:txBody>
          <a:bodyPr/>
          <a:lstStyle/>
          <a:p>
            <a:r>
              <a:rPr lang="nl-NL" dirty="0"/>
              <a:t>4. Trauma door fysieke en verbale mishandeling (1)</a:t>
            </a:r>
            <a:endParaRPr lang="en-US" dirty="0"/>
          </a:p>
        </p:txBody>
      </p:sp>
      <p:sp>
        <p:nvSpPr>
          <p:cNvPr id="7" name="Tijdelijke aanduiding voor tekst 6">
            <a:extLst>
              <a:ext uri="{FF2B5EF4-FFF2-40B4-BE49-F238E27FC236}">
                <a16:creationId xmlns:a16="http://schemas.microsoft.com/office/drawing/2014/main" id="{8627D3AD-3E52-0BFB-05EC-F8F854DB8AB5}"/>
              </a:ext>
            </a:extLst>
          </p:cNvPr>
          <p:cNvSpPr>
            <a:spLocks noGrp="1"/>
          </p:cNvSpPr>
          <p:nvPr>
            <p:ph type="body" sz="quarter" idx="14"/>
          </p:nvPr>
        </p:nvSpPr>
        <p:spPr>
          <a:xfrm>
            <a:off x="13693616" y="12149"/>
            <a:ext cx="6253797" cy="10800611"/>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a:lnSpc>
                <a:spcPct val="150000"/>
              </a:lnSpc>
            </a:pPr>
            <a:r>
              <a:rPr lang="nl-NL" sz="2400" dirty="0"/>
              <a:t>Uit het verhaal van Rick blijkt dat hij te maken heeft gehad met fysieke en verbale mishandeling. </a:t>
            </a:r>
          </a:p>
          <a:p>
            <a:pPr marL="342900" indent="-342900">
              <a:lnSpc>
                <a:spcPct val="150000"/>
              </a:lnSpc>
              <a:buFont typeface="Arial" panose="020B0604020202020204" pitchFamily="34" charset="0"/>
              <a:buChar char="•"/>
            </a:pPr>
            <a:r>
              <a:rPr lang="nl-NL" sz="2400" dirty="0"/>
              <a:t>Onderzoek welke andere </a:t>
            </a:r>
            <a:r>
              <a:rPr lang="nl-NL" sz="2400" b="1" dirty="0"/>
              <a:t>vormen van (</a:t>
            </a:r>
            <a:r>
              <a:rPr lang="nl-NL" sz="2400" b="1" dirty="0" err="1"/>
              <a:t>kinder</a:t>
            </a:r>
            <a:r>
              <a:rPr lang="nl-NL" sz="2400" b="1" dirty="0"/>
              <a:t>)mishandeling</a:t>
            </a:r>
            <a:r>
              <a:rPr lang="nl-NL" sz="2400" dirty="0"/>
              <a:t> er zijn. Beschrijf per vorm de definitie en geef aan welke signalen je als leerkracht kunt herkennen. Gebruik hierbij inzichten uit de literatuur.</a:t>
            </a:r>
          </a:p>
          <a:p>
            <a:pPr>
              <a:lnSpc>
                <a:spcPct val="150000"/>
              </a:lnSpc>
            </a:pPr>
            <a:endParaRPr lang="nl-NL" sz="2400" dirty="0"/>
          </a:p>
          <a:p>
            <a:pPr>
              <a:lnSpc>
                <a:spcPct val="150000"/>
              </a:lnSpc>
            </a:pPr>
            <a:r>
              <a:rPr lang="nl-NL" sz="2400" dirty="0"/>
              <a:t>Tip: zoek op de website van het NJI.</a:t>
            </a:r>
          </a:p>
        </p:txBody>
      </p:sp>
      <p:sp>
        <p:nvSpPr>
          <p:cNvPr id="5" name="Tijdelijke aanduiding voor dianummer 4">
            <a:extLst>
              <a:ext uri="{FF2B5EF4-FFF2-40B4-BE49-F238E27FC236}">
                <a16:creationId xmlns:a16="http://schemas.microsoft.com/office/drawing/2014/main" id="{8B0B2065-0520-7638-C8E9-DD40CD1D6B6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13</a:t>
            </a:fld>
            <a:endParaRPr lang="en-US"/>
          </a:p>
        </p:txBody>
      </p:sp>
      <p:pic>
        <p:nvPicPr>
          <p:cNvPr id="4" name="Afbeelding 3" descr="Afbeelding met tekst, schermopname, Lettertype, nummer&#10;&#10;Door AI gegenereerde inhoud is mogelijk onjuist.">
            <a:extLst>
              <a:ext uri="{FF2B5EF4-FFF2-40B4-BE49-F238E27FC236}">
                <a16:creationId xmlns:a16="http://schemas.microsoft.com/office/drawing/2014/main" id="{9F498674-626B-C475-EC35-36F09EE4C8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3360" y="3649867"/>
            <a:ext cx="9636272" cy="7401774"/>
          </a:xfrm>
          <a:prstGeom prst="rect">
            <a:avLst/>
          </a:prstGeom>
        </p:spPr>
      </p:pic>
    </p:spTree>
    <p:extLst>
      <p:ext uri="{BB962C8B-B14F-4D97-AF65-F5344CB8AC3E}">
        <p14:creationId xmlns:p14="http://schemas.microsoft.com/office/powerpoint/2010/main" val="2589222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19EC22-B911-4269-BD85-3B3CF554FE99}"/>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9A7FF6A-330A-1122-0D82-AEF9C142EACB}"/>
              </a:ext>
            </a:extLst>
          </p:cNvPr>
          <p:cNvSpPr>
            <a:spLocks noGrp="1"/>
          </p:cNvSpPr>
          <p:nvPr>
            <p:ph type="title"/>
          </p:nvPr>
        </p:nvSpPr>
        <p:spPr>
          <a:xfrm>
            <a:off x="2123360" y="1451904"/>
            <a:ext cx="11044000" cy="940459"/>
          </a:xfrm>
        </p:spPr>
        <p:txBody>
          <a:bodyPr/>
          <a:lstStyle/>
          <a:p>
            <a:r>
              <a:rPr lang="nl-NL" dirty="0"/>
              <a:t>4. Trauma door fysieke en verbale mishandeling (2)</a:t>
            </a:r>
            <a:endParaRPr lang="en-US" dirty="0"/>
          </a:p>
        </p:txBody>
      </p:sp>
      <p:sp>
        <p:nvSpPr>
          <p:cNvPr id="7" name="Tijdelijke aanduiding voor tekst 6">
            <a:extLst>
              <a:ext uri="{FF2B5EF4-FFF2-40B4-BE49-F238E27FC236}">
                <a16:creationId xmlns:a16="http://schemas.microsoft.com/office/drawing/2014/main" id="{0AB52C38-85BA-B757-BE02-91E86D9D6AED}"/>
              </a:ext>
            </a:extLst>
          </p:cNvPr>
          <p:cNvSpPr>
            <a:spLocks noGrp="1"/>
          </p:cNvSpPr>
          <p:nvPr>
            <p:ph type="body" sz="quarter" idx="14"/>
          </p:nvPr>
        </p:nvSpPr>
        <p:spPr>
          <a:xfrm>
            <a:off x="13693616" y="12149"/>
            <a:ext cx="6253797" cy="10800611"/>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a:lnSpc>
                <a:spcPct val="150000"/>
              </a:lnSpc>
            </a:pPr>
            <a:r>
              <a:rPr lang="nl-NL" sz="2400" dirty="0"/>
              <a:t>Bij het verhaal van Rick heeft de mishandeling in het verleden plaatsgevonden. Als leerkracht kan het echter ook voorkomen dat je bij een leerling signalen van kindermishandeling opmerkt. In dit geval dien je gebruik te maken van de ‘Meldcode huishoudelijk geweld en kindermishandeling’ (Rijksoverheid, </a:t>
            </a:r>
            <a:r>
              <a:rPr lang="nl-NL" sz="2400" dirty="0" err="1"/>
              <a:t>z.d.</a:t>
            </a:r>
            <a:r>
              <a:rPr lang="nl-NL" sz="2400" dirty="0"/>
              <a:t>). Deze meldcode helpt je met het signaleren en handelen bij (vermoedens van) huiselijk geweld of kindermishandeling. De meldcode is specifiek bedoeld door (vermoedens van) fysiek, psychisch of seksueel geweld en verwaarlozing.</a:t>
            </a:r>
          </a:p>
          <a:p>
            <a:pPr marL="342900" indent="-342900">
              <a:lnSpc>
                <a:spcPct val="150000"/>
              </a:lnSpc>
              <a:buFont typeface="Arial" panose="020B0604020202020204" pitchFamily="34" charset="0"/>
              <a:buChar char="•"/>
            </a:pPr>
            <a:r>
              <a:rPr lang="nl-NL" sz="2400" dirty="0"/>
              <a:t>Lees de meldcode: Bestudeer de </a:t>
            </a:r>
            <a:r>
              <a:rPr lang="nl-NL" sz="2400" b="1" dirty="0"/>
              <a:t>vijf stappen van de meldcode kindermishandeling</a:t>
            </a:r>
            <a:r>
              <a:rPr lang="nl-NL" sz="2400" dirty="0"/>
              <a:t> en noteer kort het doel van elke stap. Gebruik hiervoor betrouwbare bronnen, zoals Veilig Thuis of het Nederlands Jeugdinstituut.</a:t>
            </a:r>
          </a:p>
          <a:p>
            <a:pPr marL="342900" indent="-342900">
              <a:lnSpc>
                <a:spcPct val="150000"/>
              </a:lnSpc>
              <a:buFont typeface="Arial" panose="020B0604020202020204" pitchFamily="34" charset="0"/>
              <a:buChar char="•"/>
            </a:pPr>
            <a:endParaRPr lang="nl-NL" sz="2400" dirty="0"/>
          </a:p>
        </p:txBody>
      </p:sp>
      <p:sp>
        <p:nvSpPr>
          <p:cNvPr id="5" name="Tijdelijke aanduiding voor dianummer 4">
            <a:extLst>
              <a:ext uri="{FF2B5EF4-FFF2-40B4-BE49-F238E27FC236}">
                <a16:creationId xmlns:a16="http://schemas.microsoft.com/office/drawing/2014/main" id="{B441EB34-784A-2B85-CAF9-58E271B5210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14</a:t>
            </a:fld>
            <a:endParaRPr lang="en-US"/>
          </a:p>
        </p:txBody>
      </p:sp>
      <p:pic>
        <p:nvPicPr>
          <p:cNvPr id="4" name="Afbeelding 3" descr="Afbeelding met tekst, schermopname, Lettertype, nummer&#10;&#10;Door AI gegenereerde inhoud is mogelijk onjuist.">
            <a:extLst>
              <a:ext uri="{FF2B5EF4-FFF2-40B4-BE49-F238E27FC236}">
                <a16:creationId xmlns:a16="http://schemas.microsoft.com/office/drawing/2014/main" id="{401D6004-A3C2-FF24-8755-1188D3FEEE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3360" y="3649867"/>
            <a:ext cx="9636272" cy="7401774"/>
          </a:xfrm>
          <a:prstGeom prst="rect">
            <a:avLst/>
          </a:prstGeom>
        </p:spPr>
      </p:pic>
    </p:spTree>
    <p:extLst>
      <p:ext uri="{BB962C8B-B14F-4D97-AF65-F5344CB8AC3E}">
        <p14:creationId xmlns:p14="http://schemas.microsoft.com/office/powerpoint/2010/main" val="2973647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2F4A3E-D2FB-BF9F-32FB-3F062850BA1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EF90162-B658-F3CE-E1AC-DDC041B689E5}"/>
              </a:ext>
            </a:extLst>
          </p:cNvPr>
          <p:cNvSpPr>
            <a:spLocks noGrp="1"/>
          </p:cNvSpPr>
          <p:nvPr>
            <p:ph type="title"/>
          </p:nvPr>
        </p:nvSpPr>
        <p:spPr>
          <a:xfrm>
            <a:off x="2123360" y="1451904"/>
            <a:ext cx="11044000" cy="940459"/>
          </a:xfrm>
        </p:spPr>
        <p:txBody>
          <a:bodyPr/>
          <a:lstStyle/>
          <a:p>
            <a:r>
              <a:rPr lang="nl-NL" dirty="0"/>
              <a:t>4. Trauma door fysieke en verbale mishandeling (3)</a:t>
            </a:r>
            <a:endParaRPr lang="en-US" dirty="0"/>
          </a:p>
        </p:txBody>
      </p:sp>
      <p:sp>
        <p:nvSpPr>
          <p:cNvPr id="7" name="Tijdelijke aanduiding voor tekst 6">
            <a:extLst>
              <a:ext uri="{FF2B5EF4-FFF2-40B4-BE49-F238E27FC236}">
                <a16:creationId xmlns:a16="http://schemas.microsoft.com/office/drawing/2014/main" id="{0AC88761-4961-479C-98F5-9EEF754E323D}"/>
              </a:ext>
            </a:extLst>
          </p:cNvPr>
          <p:cNvSpPr>
            <a:spLocks noGrp="1"/>
          </p:cNvSpPr>
          <p:nvPr>
            <p:ph type="body" sz="quarter" idx="14"/>
          </p:nvPr>
        </p:nvSpPr>
        <p:spPr>
          <a:xfrm>
            <a:off x="13693616" y="12149"/>
            <a:ext cx="6253797" cy="10800611"/>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a:lnSpc>
                <a:spcPct val="150000"/>
              </a:lnSpc>
            </a:pPr>
            <a:r>
              <a:rPr lang="nl-NL" sz="2400" dirty="0"/>
              <a:t>Verhaalanalyse: "Een leerling in je klas komt regelmatig met blauwe plekken op school en lijkt schrikachtig in de buurt van volwassenen. Het kind vertelt dat het vaak ruzie is thuis, maar wil niet verder ingaan op vragen." </a:t>
            </a:r>
          </a:p>
          <a:p>
            <a:pPr marL="342900" indent="-342900">
              <a:lnSpc>
                <a:spcPct val="150000"/>
              </a:lnSpc>
              <a:buFont typeface="Arial" panose="020B0604020202020204" pitchFamily="34" charset="0"/>
              <a:buChar char="•"/>
            </a:pPr>
            <a:r>
              <a:rPr lang="nl-NL" sz="2400" b="1" dirty="0"/>
              <a:t>Beschrijf welke signalen je waarneemt en koppel deze aan de stappen van de meldcode</a:t>
            </a:r>
            <a:r>
              <a:rPr lang="nl-NL" sz="2400" dirty="0"/>
              <a:t>. Welke acties onderneem je in elke stap?</a:t>
            </a:r>
          </a:p>
        </p:txBody>
      </p:sp>
      <p:sp>
        <p:nvSpPr>
          <p:cNvPr id="5" name="Tijdelijke aanduiding voor dianummer 4">
            <a:extLst>
              <a:ext uri="{FF2B5EF4-FFF2-40B4-BE49-F238E27FC236}">
                <a16:creationId xmlns:a16="http://schemas.microsoft.com/office/drawing/2014/main" id="{0D51CFEC-A90B-12A6-FBBF-AFAFF458FB02}"/>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15</a:t>
            </a:fld>
            <a:endParaRPr lang="en-US"/>
          </a:p>
        </p:txBody>
      </p:sp>
      <p:pic>
        <p:nvPicPr>
          <p:cNvPr id="4" name="Afbeelding 3" descr="Afbeelding met tekst, schermopname, Lettertype, nummer&#10;&#10;Door AI gegenereerde inhoud is mogelijk onjuist.">
            <a:extLst>
              <a:ext uri="{FF2B5EF4-FFF2-40B4-BE49-F238E27FC236}">
                <a16:creationId xmlns:a16="http://schemas.microsoft.com/office/drawing/2014/main" id="{6FC74C2A-948C-5CE5-46DC-00158BBE10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3360" y="3649867"/>
            <a:ext cx="9636272" cy="7401774"/>
          </a:xfrm>
          <a:prstGeom prst="rect">
            <a:avLst/>
          </a:prstGeom>
        </p:spPr>
      </p:pic>
    </p:spTree>
    <p:extLst>
      <p:ext uri="{BB962C8B-B14F-4D97-AF65-F5344CB8AC3E}">
        <p14:creationId xmlns:p14="http://schemas.microsoft.com/office/powerpoint/2010/main" val="943841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D70561-F9CD-6E96-C47D-FCD6B4A91A6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06CCD7F-E7F0-DD64-AC3E-BEEC776E7318}"/>
              </a:ext>
            </a:extLst>
          </p:cNvPr>
          <p:cNvSpPr>
            <a:spLocks noGrp="1"/>
          </p:cNvSpPr>
          <p:nvPr>
            <p:ph type="title"/>
          </p:nvPr>
        </p:nvSpPr>
        <p:spPr>
          <a:xfrm>
            <a:off x="2123360" y="1451904"/>
            <a:ext cx="11313066" cy="940459"/>
          </a:xfrm>
        </p:spPr>
        <p:txBody>
          <a:bodyPr wrap="square" lIns="0" tIns="0" rIns="0" bIns="0" anchor="t">
            <a:normAutofit/>
          </a:bodyPr>
          <a:lstStyle/>
          <a:p>
            <a:r>
              <a:rPr lang="nl-NL" dirty="0">
                <a:solidFill>
                  <a:schemeClr val="tx2"/>
                </a:solidFill>
              </a:rPr>
              <a:t>Evaluatie</a:t>
            </a:r>
            <a:endParaRPr lang="en-US" dirty="0">
              <a:solidFill>
                <a:schemeClr val="tx2"/>
              </a:solidFill>
            </a:endParaRPr>
          </a:p>
        </p:txBody>
      </p:sp>
      <p:sp>
        <p:nvSpPr>
          <p:cNvPr id="6" name="Tijdelijke aanduiding voor tekst 5">
            <a:extLst>
              <a:ext uri="{FF2B5EF4-FFF2-40B4-BE49-F238E27FC236}">
                <a16:creationId xmlns:a16="http://schemas.microsoft.com/office/drawing/2014/main" id="{78DD138A-3340-F32F-E98F-445CF3FD5BBB}"/>
              </a:ext>
            </a:extLst>
          </p:cNvPr>
          <p:cNvSpPr>
            <a:spLocks noGrp="1"/>
          </p:cNvSpPr>
          <p:nvPr>
            <p:ph type="body" sz="quarter" idx="13"/>
          </p:nvPr>
        </p:nvSpPr>
        <p:spPr>
          <a:xfrm>
            <a:off x="2128838" y="3090863"/>
            <a:ext cx="16348148" cy="7820396"/>
          </a:xfrm>
        </p:spPr>
        <p:txBody>
          <a:bodyPr wrap="square" lIns="0" tIns="0" rIns="0" bIns="0" anchor="t">
            <a:noAutofit/>
          </a:bodyPr>
          <a:lstStyle/>
          <a:p>
            <a:pPr marL="342900" indent="-342900">
              <a:lnSpc>
                <a:spcPct val="150000"/>
              </a:lnSpc>
              <a:spcAft>
                <a:spcPts val="600"/>
              </a:spcAft>
              <a:buFont typeface="Arial"/>
              <a:buChar char="•"/>
            </a:pPr>
            <a:r>
              <a:rPr lang="nl-NL" sz="2400" dirty="0"/>
              <a:t>Wat heb je uit het verhaal over Rick gehaald voor je eigen leerkracht handelen?</a:t>
            </a:r>
            <a:endParaRPr lang="nl-NL" dirty="0"/>
          </a:p>
          <a:p>
            <a:pPr marL="342900" indent="-342900">
              <a:lnSpc>
                <a:spcPct val="150000"/>
              </a:lnSpc>
              <a:spcAft>
                <a:spcPts val="600"/>
              </a:spcAft>
              <a:buFont typeface="Arial"/>
              <a:buChar char="•"/>
            </a:pPr>
            <a:r>
              <a:rPr lang="nl-NL" sz="2400" dirty="0"/>
              <a:t>Waar zou jij je nog verder in willen verdiepen of ontwikkelen? Bij welke </a:t>
            </a:r>
            <a:r>
              <a:rPr lang="nl-NL" sz="2400" dirty="0" err="1"/>
              <a:t>LOL's</a:t>
            </a:r>
            <a:r>
              <a:rPr lang="nl-NL" sz="2400" dirty="0"/>
              <a:t> sluit dit aan?</a:t>
            </a:r>
          </a:p>
          <a:p>
            <a:pPr marL="342900" indent="-342900">
              <a:lnSpc>
                <a:spcPct val="150000"/>
              </a:lnSpc>
              <a:spcAft>
                <a:spcPts val="600"/>
              </a:spcAft>
              <a:buFont typeface="Arial"/>
              <a:buChar char="•"/>
            </a:pPr>
            <a:r>
              <a:rPr lang="nl-NL" sz="2400" dirty="0"/>
              <a:t>Wat zou je kunnen doen om jouw leerdoelen te bereiken?</a:t>
            </a:r>
          </a:p>
        </p:txBody>
      </p:sp>
      <p:sp>
        <p:nvSpPr>
          <p:cNvPr id="5" name="Tijdelijke aanduiding voor dianummer 4">
            <a:extLst>
              <a:ext uri="{FF2B5EF4-FFF2-40B4-BE49-F238E27FC236}">
                <a16:creationId xmlns:a16="http://schemas.microsoft.com/office/drawing/2014/main" id="{D176B109-3F2E-3835-821D-887E12FD8545}"/>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16</a:t>
            </a:fld>
            <a:endParaRPr lang="en-US"/>
          </a:p>
        </p:txBody>
      </p:sp>
    </p:spTree>
    <p:extLst>
      <p:ext uri="{BB962C8B-B14F-4D97-AF65-F5344CB8AC3E}">
        <p14:creationId xmlns:p14="http://schemas.microsoft.com/office/powerpoint/2010/main" val="1442945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8AF15D-4E31-7640-8785-EB36C159EE42}"/>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A8CCB02-9A7F-2651-8334-0529DE183519}"/>
              </a:ext>
            </a:extLst>
          </p:cNvPr>
          <p:cNvSpPr>
            <a:spLocks noGrp="1"/>
          </p:cNvSpPr>
          <p:nvPr>
            <p:ph type="title"/>
          </p:nvPr>
        </p:nvSpPr>
        <p:spPr>
          <a:xfrm>
            <a:off x="2123360" y="1451904"/>
            <a:ext cx="14699378" cy="940459"/>
          </a:xfrm>
        </p:spPr>
        <p:txBody>
          <a:bodyPr wrap="square" lIns="0" tIns="0" rIns="0" bIns="0" anchor="t">
            <a:noAutofit/>
          </a:bodyPr>
          <a:lstStyle/>
          <a:p>
            <a:pPr algn="ctr"/>
            <a:r>
              <a:rPr lang="nl-NL" dirty="0"/>
              <a:t>Verhaal 4:</a:t>
            </a:r>
            <a:br>
              <a:rPr lang="nl-NL" dirty="0"/>
            </a:br>
            <a:br>
              <a:rPr lang="nl-NL" dirty="0"/>
            </a:br>
            <a:r>
              <a:rPr lang="nl-NL" b="1" dirty="0"/>
              <a:t>Leerkracht van leerling met trauma door mishandeling in het speciaal onderwijs (cluster 4) </a:t>
            </a:r>
            <a:endParaRPr lang="en-US" b="1" dirty="0"/>
          </a:p>
        </p:txBody>
      </p:sp>
      <p:sp>
        <p:nvSpPr>
          <p:cNvPr id="5" name="Tijdelijke aanduiding voor dianummer 4">
            <a:extLst>
              <a:ext uri="{FF2B5EF4-FFF2-40B4-BE49-F238E27FC236}">
                <a16:creationId xmlns:a16="http://schemas.microsoft.com/office/drawing/2014/main" id="{86B9430F-973E-F3F8-F11B-979A66906077}"/>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1766591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3C0130-A852-7FBB-8DB7-1C4E6308441F}"/>
              </a:ext>
            </a:extLst>
          </p:cNvPr>
          <p:cNvSpPr>
            <a:spLocks noGrp="1"/>
          </p:cNvSpPr>
          <p:nvPr>
            <p:ph type="title"/>
          </p:nvPr>
        </p:nvSpPr>
        <p:spPr>
          <a:xfrm>
            <a:off x="2123360" y="1451904"/>
            <a:ext cx="7346078" cy="940459"/>
          </a:xfrm>
        </p:spPr>
        <p:txBody>
          <a:bodyPr wrap="square">
            <a:normAutofit/>
          </a:bodyPr>
          <a:lstStyle/>
          <a:p>
            <a:r>
              <a:rPr lang="en-US" dirty="0"/>
              <a:t>1. </a:t>
            </a:r>
            <a:r>
              <a:rPr lang="en-US" dirty="0" err="1"/>
              <a:t>Introductie</a:t>
            </a:r>
            <a:r>
              <a:rPr lang="en-US" dirty="0"/>
              <a:t> </a:t>
            </a:r>
            <a:r>
              <a:rPr lang="en-US" dirty="0" err="1"/>
              <a:t>verhaal</a:t>
            </a:r>
            <a:endParaRPr lang="en-US" dirty="0"/>
          </a:p>
        </p:txBody>
      </p:sp>
      <p:sp>
        <p:nvSpPr>
          <p:cNvPr id="6" name="Tijdelijke aanduiding voor tekst 5">
            <a:extLst>
              <a:ext uri="{FF2B5EF4-FFF2-40B4-BE49-F238E27FC236}">
                <a16:creationId xmlns:a16="http://schemas.microsoft.com/office/drawing/2014/main" id="{F6B1AFC3-FDEC-4BDE-535E-076C4023E828}"/>
              </a:ext>
            </a:extLst>
          </p:cNvPr>
          <p:cNvSpPr>
            <a:spLocks noGrp="1"/>
          </p:cNvSpPr>
          <p:nvPr>
            <p:ph type="body" sz="quarter" idx="13"/>
          </p:nvPr>
        </p:nvSpPr>
        <p:spPr>
          <a:xfrm>
            <a:off x="2128838" y="3090863"/>
            <a:ext cx="6219824" cy="6527800"/>
          </a:xfrm>
        </p:spPr>
        <p:txBody>
          <a:bodyPr wrap="square" lIns="0" tIns="0" rIns="0" bIns="0" anchor="t">
            <a:normAutofit/>
          </a:bodyPr>
          <a:lstStyle/>
          <a:p>
            <a:pPr>
              <a:lnSpc>
                <a:spcPct val="150000"/>
              </a:lnSpc>
              <a:spcAft>
                <a:spcPts val="600"/>
              </a:spcAft>
            </a:pPr>
            <a:r>
              <a:rPr lang="nl-NL" sz="2800" i="1">
                <a:solidFill>
                  <a:schemeClr val="tx2"/>
                </a:solidFill>
              </a:rPr>
              <a:t>Startvragen​</a:t>
            </a:r>
          </a:p>
          <a:p>
            <a:pPr marL="457200" indent="-457200">
              <a:lnSpc>
                <a:spcPct val="150000"/>
              </a:lnSpc>
              <a:spcAft>
                <a:spcPts val="600"/>
              </a:spcAft>
              <a:buFont typeface="Arial" panose="020B0604020202020204" pitchFamily="34" charset="0"/>
              <a:buChar char="•"/>
            </a:pPr>
            <a:r>
              <a:rPr lang="nl-NL" sz="2400"/>
              <a:t>Welke aspecten maken deze leerling kwetsbaar volgens jou?​</a:t>
            </a:r>
          </a:p>
          <a:p>
            <a:pPr marL="457200" indent="-457200">
              <a:lnSpc>
                <a:spcPct val="150000"/>
              </a:lnSpc>
              <a:spcAft>
                <a:spcPts val="600"/>
              </a:spcAft>
              <a:buFont typeface="Arial" panose="020B0604020202020204" pitchFamily="34" charset="0"/>
              <a:buChar char="•"/>
            </a:pPr>
            <a:endParaRPr lang="nl-NL" sz="2400"/>
          </a:p>
          <a:p>
            <a:pPr marL="457200" indent="-457200">
              <a:lnSpc>
                <a:spcPct val="150000"/>
              </a:lnSpc>
              <a:spcAft>
                <a:spcPts val="600"/>
              </a:spcAft>
              <a:buFont typeface="Arial" panose="020B0604020202020204" pitchFamily="34" charset="0"/>
              <a:buChar char="•"/>
            </a:pPr>
            <a:r>
              <a:rPr lang="nl-NL" sz="2400"/>
              <a:t>Welke belemmerende en bevorderende factoren voor de ontwikkeling van deze leerling ontdek je in dit verhaal?</a:t>
            </a:r>
            <a:endParaRPr lang="en-US" sz="2400"/>
          </a:p>
        </p:txBody>
      </p:sp>
      <p:sp>
        <p:nvSpPr>
          <p:cNvPr id="5" name="Tijdelijke aanduiding voor dianummer 4">
            <a:extLst>
              <a:ext uri="{FF2B5EF4-FFF2-40B4-BE49-F238E27FC236}">
                <a16:creationId xmlns:a16="http://schemas.microsoft.com/office/drawing/2014/main" id="{9B16CAA2-687B-B9FF-C380-222D11A4FF3C}"/>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3</a:t>
            </a:fld>
            <a:endParaRPr lang="en-US"/>
          </a:p>
        </p:txBody>
      </p:sp>
      <p:pic>
        <p:nvPicPr>
          <p:cNvPr id="4" name="Afbeelding 3" descr="Afbeelding met tekst, schermopname, Lettertype, ontvangst&#10;&#10;Door AI gegenereerde inhoud is mogelijk onjuist.">
            <a:extLst>
              <a:ext uri="{FF2B5EF4-FFF2-40B4-BE49-F238E27FC236}">
                <a16:creationId xmlns:a16="http://schemas.microsoft.com/office/drawing/2014/main" id="{347121DE-B64F-A494-F9A6-18EE302F4A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75564" y="2709790"/>
            <a:ext cx="12107631" cy="5831537"/>
          </a:xfrm>
          <a:prstGeom prst="rect">
            <a:avLst/>
          </a:prstGeom>
        </p:spPr>
      </p:pic>
    </p:spTree>
    <p:extLst>
      <p:ext uri="{BB962C8B-B14F-4D97-AF65-F5344CB8AC3E}">
        <p14:creationId xmlns:p14="http://schemas.microsoft.com/office/powerpoint/2010/main" val="903855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CDF1E5-7764-D4C0-D376-1625C69390C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55F1866-921E-93C5-7258-09A274744A3F}"/>
              </a:ext>
            </a:extLst>
          </p:cNvPr>
          <p:cNvSpPr>
            <a:spLocks noGrp="1"/>
          </p:cNvSpPr>
          <p:nvPr>
            <p:ph type="title"/>
          </p:nvPr>
        </p:nvSpPr>
        <p:spPr>
          <a:xfrm>
            <a:off x="2123360" y="1451904"/>
            <a:ext cx="7346078" cy="940459"/>
          </a:xfrm>
        </p:spPr>
        <p:txBody>
          <a:bodyPr wrap="square">
            <a:normAutofit/>
          </a:bodyPr>
          <a:lstStyle/>
          <a:p>
            <a:r>
              <a:rPr lang="nl-NL" noProof="0" dirty="0"/>
              <a:t>1. Introductie verhaal</a:t>
            </a:r>
          </a:p>
        </p:txBody>
      </p:sp>
      <p:sp>
        <p:nvSpPr>
          <p:cNvPr id="6" name="Tijdelijke aanduiding voor tekst 5">
            <a:extLst>
              <a:ext uri="{FF2B5EF4-FFF2-40B4-BE49-F238E27FC236}">
                <a16:creationId xmlns:a16="http://schemas.microsoft.com/office/drawing/2014/main" id="{9592AF56-92EB-76DA-DDCF-95B2F73479AA}"/>
              </a:ext>
            </a:extLst>
          </p:cNvPr>
          <p:cNvSpPr>
            <a:spLocks noGrp="1"/>
          </p:cNvSpPr>
          <p:nvPr>
            <p:ph type="body" sz="quarter" idx="13"/>
          </p:nvPr>
        </p:nvSpPr>
        <p:spPr>
          <a:xfrm>
            <a:off x="2128838" y="3090862"/>
            <a:ext cx="16738282" cy="7211377"/>
          </a:xfrm>
        </p:spPr>
        <p:txBody>
          <a:bodyPr wrap="square" lIns="0" tIns="0" rIns="0" bIns="0" anchor="t">
            <a:normAutofit fontScale="92500" lnSpcReduction="10000"/>
          </a:bodyPr>
          <a:lstStyle/>
          <a:p>
            <a:pPr>
              <a:lnSpc>
                <a:spcPct val="150000"/>
              </a:lnSpc>
              <a:spcAft>
                <a:spcPts val="600"/>
              </a:spcAft>
            </a:pPr>
            <a:r>
              <a:rPr lang="nl-NL" sz="2800" i="1" dirty="0">
                <a:solidFill>
                  <a:schemeClr val="tx2"/>
                </a:solidFill>
              </a:rPr>
              <a:t>Ga met elkaar in overleg</a:t>
            </a:r>
            <a:endParaRPr lang="nl-NL" sz="2400" dirty="0">
              <a:solidFill>
                <a:schemeClr val="tx2"/>
              </a:solidFill>
            </a:endParaRPr>
          </a:p>
          <a:p>
            <a:pPr marL="457200" indent="-457200">
              <a:lnSpc>
                <a:spcPct val="150000"/>
              </a:lnSpc>
              <a:spcAft>
                <a:spcPts val="600"/>
              </a:spcAft>
              <a:buFont typeface="Arial" panose="020B0604020202020204" pitchFamily="34" charset="0"/>
              <a:buChar char="•"/>
            </a:pPr>
            <a:r>
              <a:rPr lang="nl-NL" sz="2400" dirty="0"/>
              <a:t>Welke signalen in het gedrag van Rick zie je die mogelijk verband houden met zijn achtergrond of thuissituatie?</a:t>
            </a:r>
          </a:p>
          <a:p>
            <a:pPr marL="457200" indent="-457200">
              <a:lnSpc>
                <a:spcPct val="150000"/>
              </a:lnSpc>
              <a:spcAft>
                <a:spcPts val="600"/>
              </a:spcAft>
              <a:buFont typeface="Arial" panose="020B0604020202020204" pitchFamily="34" charset="0"/>
              <a:buChar char="•"/>
            </a:pPr>
            <a:r>
              <a:rPr lang="nl-NL" sz="2400" dirty="0"/>
              <a:t>Heb je in jouw huidige klas ook een leerling waarbij sprake is (geweest) van mishandeling? Hoe herken je signalen van mishandeling en welke aanpak heb je toegepast om deze leerling te ondersteunen?</a:t>
            </a:r>
          </a:p>
          <a:p>
            <a:pPr marL="457200" indent="-457200">
              <a:lnSpc>
                <a:spcPct val="150000"/>
              </a:lnSpc>
              <a:spcAft>
                <a:spcPts val="600"/>
              </a:spcAft>
              <a:buFont typeface="Arial" panose="020B0604020202020204" pitchFamily="34" charset="0"/>
              <a:buChar char="•"/>
            </a:pPr>
            <a:r>
              <a:rPr lang="nl-NL" sz="2400" dirty="0"/>
              <a:t>Rick vraagt vanwege zijn kwetsbaarheid veel nabijheid en aandacht van de leerkracht, wat het voor Nienke lastig maakt om haar aandacht eerlijk te verdelen over de rest van de klas. Herken jij deze situatie in jouw eigen praktijk? In hoeverre lukt het jou om een balans te vinden tussen de behoeften van een kwetsbare leerling en de rest van de klas? Wat zou je anders of beter willen doen om deze balans te verbeteren?</a:t>
            </a:r>
          </a:p>
          <a:p>
            <a:pPr marL="457200" indent="-457200">
              <a:lnSpc>
                <a:spcPct val="150000"/>
              </a:lnSpc>
              <a:spcAft>
                <a:spcPts val="600"/>
              </a:spcAft>
              <a:buFont typeface="Arial" panose="020B0604020202020204" pitchFamily="34" charset="0"/>
              <a:buChar char="•"/>
            </a:pPr>
            <a:r>
              <a:rPr lang="nl-NL" sz="2400" dirty="0"/>
              <a:t>Een situatie zoals die van Rick, waarbij sprake is van een trauma door mishandeling, kan ook voor een leerkracht emotioneel zwaar zijn. Heb jij ooit een situatie meegemaakt met een leerling die jou persoonlijk emotioneel raakte? Hoe ga je om met de emotionele belasting van het werken met kwetsbare leerlingen? </a:t>
            </a:r>
          </a:p>
          <a:p>
            <a:pPr marL="457200" indent="-457200">
              <a:lnSpc>
                <a:spcPct val="150000"/>
              </a:lnSpc>
              <a:spcAft>
                <a:spcPts val="600"/>
              </a:spcAft>
              <a:buFont typeface="Arial" panose="020B0604020202020204" pitchFamily="34" charset="0"/>
              <a:buChar char="•"/>
            </a:pPr>
            <a:r>
              <a:rPr lang="nl-NL" sz="2400" dirty="0"/>
              <a:t>Stel; je krijgt deze leerling in de klas. Is dit verhaal voldoende helder voor je? Welke vragen zou je graag willen stellen (aan bijv. de huidige leerkracht en de ouders) om nog beter zicht te hebben op wat wel of niet werkt bij deze leerling?</a:t>
            </a:r>
          </a:p>
          <a:p>
            <a:pPr marL="457200" indent="-457200">
              <a:lnSpc>
                <a:spcPct val="150000"/>
              </a:lnSpc>
              <a:spcAft>
                <a:spcPts val="600"/>
              </a:spcAft>
              <a:buFont typeface="Arial" panose="020B0604020202020204" pitchFamily="34" charset="0"/>
              <a:buChar char="•"/>
            </a:pPr>
            <a:r>
              <a:rPr lang="nl-NL" sz="2400" dirty="0"/>
              <a:t>Wat zou jij doen om deze leerling te ondersteunen? Maak hier een overzicht van.</a:t>
            </a:r>
          </a:p>
        </p:txBody>
      </p:sp>
      <p:sp>
        <p:nvSpPr>
          <p:cNvPr id="5" name="Tijdelijke aanduiding voor dianummer 4">
            <a:extLst>
              <a:ext uri="{FF2B5EF4-FFF2-40B4-BE49-F238E27FC236}">
                <a16:creationId xmlns:a16="http://schemas.microsoft.com/office/drawing/2014/main" id="{A3AD3D87-B292-89A2-C386-0220E28FA2CE}"/>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4</a:t>
            </a:fld>
            <a:endParaRPr lang="en-US"/>
          </a:p>
        </p:txBody>
      </p:sp>
    </p:spTree>
    <p:extLst>
      <p:ext uri="{BB962C8B-B14F-4D97-AF65-F5344CB8AC3E}">
        <p14:creationId xmlns:p14="http://schemas.microsoft.com/office/powerpoint/2010/main" val="3289440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426F20-1AB6-C6FE-6A07-C0E77E33247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2D384101-1CEC-915F-2F66-669A10FFD3A7}"/>
              </a:ext>
            </a:extLst>
          </p:cNvPr>
          <p:cNvSpPr>
            <a:spLocks noGrp="1"/>
          </p:cNvSpPr>
          <p:nvPr>
            <p:ph type="title"/>
          </p:nvPr>
        </p:nvSpPr>
        <p:spPr>
          <a:xfrm>
            <a:off x="2123360" y="1451904"/>
            <a:ext cx="11313066" cy="940459"/>
          </a:xfrm>
        </p:spPr>
        <p:txBody>
          <a:bodyPr wrap="square">
            <a:normAutofit/>
          </a:bodyPr>
          <a:lstStyle/>
          <a:p>
            <a:r>
              <a:rPr lang="nl-NL" dirty="0">
                <a:solidFill>
                  <a:schemeClr val="tx2"/>
                </a:solidFill>
              </a:rPr>
              <a:t>Tips van de leerkracht – deel 1</a:t>
            </a:r>
            <a:endParaRPr lang="en-US" dirty="0">
              <a:solidFill>
                <a:schemeClr val="tx2"/>
              </a:solidFill>
            </a:endParaRPr>
          </a:p>
        </p:txBody>
      </p:sp>
      <p:sp>
        <p:nvSpPr>
          <p:cNvPr id="6" name="Tijdelijke aanduiding voor tekst 5">
            <a:extLst>
              <a:ext uri="{FF2B5EF4-FFF2-40B4-BE49-F238E27FC236}">
                <a16:creationId xmlns:a16="http://schemas.microsoft.com/office/drawing/2014/main" id="{A4A48925-8E2C-02A7-E2F6-497415B592BE}"/>
              </a:ext>
            </a:extLst>
          </p:cNvPr>
          <p:cNvSpPr>
            <a:spLocks noGrp="1"/>
          </p:cNvSpPr>
          <p:nvPr>
            <p:ph type="body" sz="quarter" idx="13"/>
          </p:nvPr>
        </p:nvSpPr>
        <p:spPr>
          <a:xfrm>
            <a:off x="2123360" y="2392363"/>
            <a:ext cx="17383840" cy="7820396"/>
          </a:xfrm>
        </p:spPr>
        <p:txBody>
          <a:bodyPr wrap="square">
            <a:noAutofit/>
          </a:bodyPr>
          <a:lstStyle/>
          <a:p>
            <a:pPr>
              <a:lnSpc>
                <a:spcPct val="150000"/>
              </a:lnSpc>
              <a:spcAft>
                <a:spcPts val="600"/>
              </a:spcAft>
            </a:pPr>
            <a:r>
              <a:rPr lang="nl-NL" sz="2400" b="1" dirty="0"/>
              <a:t>Structuur en voorspelbaarheid bieden</a:t>
            </a:r>
          </a:p>
          <a:p>
            <a:pPr marL="342900" indent="-342900">
              <a:lnSpc>
                <a:spcPct val="150000"/>
              </a:lnSpc>
              <a:spcAft>
                <a:spcPts val="600"/>
              </a:spcAft>
              <a:buFont typeface="Arial" panose="020B0604020202020204" pitchFamily="34" charset="0"/>
              <a:buChar char="•"/>
            </a:pPr>
            <a:r>
              <a:rPr lang="nl-NL" sz="2400" dirty="0"/>
              <a:t>Maak gebruik van hulpmiddelen zoals een timetimer om duidelijk aan te geven wanneer een activiteit bijna afgelopen is en een nieuwe gaat beginnen.</a:t>
            </a:r>
          </a:p>
          <a:p>
            <a:pPr marL="342900" indent="-342900">
              <a:lnSpc>
                <a:spcPct val="150000"/>
              </a:lnSpc>
              <a:spcAft>
                <a:spcPts val="600"/>
              </a:spcAft>
              <a:buFont typeface="Arial" panose="020B0604020202020204" pitchFamily="34" charset="0"/>
              <a:buChar char="•"/>
            </a:pPr>
            <a:r>
              <a:rPr lang="nl-NL" sz="2400" dirty="0"/>
              <a:t>Herhaal regelmatig wat er gaat gebeuren en geef duidelijke verbale aankondigingen, zoals: "We gaan over 10 minuten stoppen en beginnen met het volgende..."</a:t>
            </a:r>
          </a:p>
          <a:p>
            <a:pPr>
              <a:lnSpc>
                <a:spcPct val="150000"/>
              </a:lnSpc>
              <a:spcAft>
                <a:spcPts val="600"/>
              </a:spcAft>
            </a:pPr>
            <a:r>
              <a:rPr lang="nl-NL" sz="2400" b="1" dirty="0"/>
              <a:t>Emotionele ondersteuning bieden</a:t>
            </a:r>
          </a:p>
          <a:p>
            <a:pPr marL="342900" indent="-342900">
              <a:lnSpc>
                <a:spcPct val="150000"/>
              </a:lnSpc>
              <a:spcAft>
                <a:spcPts val="600"/>
              </a:spcAft>
              <a:buFont typeface="Arial" panose="020B0604020202020204" pitchFamily="34" charset="0"/>
              <a:buChar char="•"/>
            </a:pPr>
            <a:r>
              <a:rPr lang="nl-NL" sz="2400" dirty="0"/>
              <a:t>Blijf rustig en geduldig, zelfs in situaties waarin de leerling faalangst of boosheid vertoont. Het behouden van een kalme houding geeft de leerling vertrouwen.</a:t>
            </a:r>
          </a:p>
          <a:p>
            <a:pPr marL="342900" indent="-342900">
              <a:lnSpc>
                <a:spcPct val="150000"/>
              </a:lnSpc>
              <a:spcAft>
                <a:spcPts val="600"/>
              </a:spcAft>
              <a:buFont typeface="Arial" panose="020B0604020202020204" pitchFamily="34" charset="0"/>
              <a:buChar char="•"/>
            </a:pPr>
            <a:r>
              <a:rPr lang="nl-NL" sz="2400" dirty="0"/>
              <a:t>Geef nabijheid: blijf in de buurt van de leerling tijdens moeilijke momenten, zoals zelfstandig werken, om hem te ondersteunen en gerust te stellen.</a:t>
            </a:r>
          </a:p>
          <a:p>
            <a:pPr marL="342900" indent="-342900">
              <a:lnSpc>
                <a:spcPct val="150000"/>
              </a:lnSpc>
              <a:spcAft>
                <a:spcPts val="600"/>
              </a:spcAft>
              <a:buFont typeface="Arial" panose="020B0604020202020204" pitchFamily="34" charset="0"/>
              <a:buChar char="•"/>
            </a:pPr>
            <a:r>
              <a:rPr lang="nl-NL" sz="2400" dirty="0"/>
              <a:t>Concreet omgaan met faalangst</a:t>
            </a:r>
          </a:p>
          <a:p>
            <a:pPr marL="342900" indent="-342900">
              <a:lnSpc>
                <a:spcPct val="150000"/>
              </a:lnSpc>
              <a:spcAft>
                <a:spcPts val="600"/>
              </a:spcAft>
              <a:buFont typeface="Arial" panose="020B0604020202020204" pitchFamily="34" charset="0"/>
              <a:buChar char="•"/>
            </a:pPr>
            <a:r>
              <a:rPr lang="nl-NL" sz="2400" dirty="0"/>
              <a:t>Bied duidelijke, haalbare afspraken aan, zoals: "Als je het nu niet afmaakt, dan kun je het straks doen wanneer de anderen naar buiten gaan."</a:t>
            </a:r>
          </a:p>
          <a:p>
            <a:pPr marL="342900" indent="-342900">
              <a:lnSpc>
                <a:spcPct val="150000"/>
              </a:lnSpc>
              <a:spcAft>
                <a:spcPts val="600"/>
              </a:spcAft>
              <a:buFont typeface="Arial" panose="020B0604020202020204" pitchFamily="34" charset="0"/>
              <a:buChar char="•"/>
            </a:pPr>
            <a:r>
              <a:rPr lang="nl-NL" sz="2400" dirty="0"/>
              <a:t>Geef positieve bevestiging wanneer de leerling kleine stappen zet, zoals het beginnen aan een taak. Dit kan zijn zelfvertrouwen versterken.</a:t>
            </a:r>
          </a:p>
        </p:txBody>
      </p:sp>
      <p:sp>
        <p:nvSpPr>
          <p:cNvPr id="5" name="Tijdelijke aanduiding voor dianummer 4">
            <a:extLst>
              <a:ext uri="{FF2B5EF4-FFF2-40B4-BE49-F238E27FC236}">
                <a16:creationId xmlns:a16="http://schemas.microsoft.com/office/drawing/2014/main" id="{CF39FCB4-33D7-798D-0CB0-BA49A5045A9F}"/>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5</a:t>
            </a:fld>
            <a:endParaRPr lang="en-US"/>
          </a:p>
        </p:txBody>
      </p:sp>
    </p:spTree>
    <p:extLst>
      <p:ext uri="{BB962C8B-B14F-4D97-AF65-F5344CB8AC3E}">
        <p14:creationId xmlns:p14="http://schemas.microsoft.com/office/powerpoint/2010/main" val="2152395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61EA21-50E9-5FC1-834D-5EAA7CAAF75C}"/>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61CD50B-C672-DA3D-9CA2-26661C3334E5}"/>
              </a:ext>
            </a:extLst>
          </p:cNvPr>
          <p:cNvSpPr>
            <a:spLocks noGrp="1"/>
          </p:cNvSpPr>
          <p:nvPr>
            <p:ph type="title"/>
          </p:nvPr>
        </p:nvSpPr>
        <p:spPr>
          <a:xfrm>
            <a:off x="2123360" y="1451904"/>
            <a:ext cx="11313066" cy="940459"/>
          </a:xfrm>
        </p:spPr>
        <p:txBody>
          <a:bodyPr wrap="square">
            <a:normAutofit/>
          </a:bodyPr>
          <a:lstStyle/>
          <a:p>
            <a:r>
              <a:rPr lang="nl-NL">
                <a:solidFill>
                  <a:schemeClr val="tx2"/>
                </a:solidFill>
              </a:rPr>
              <a:t>Tips van de leerkracht – deel 2</a:t>
            </a:r>
            <a:endParaRPr lang="en-US">
              <a:solidFill>
                <a:schemeClr val="tx2"/>
              </a:solidFill>
            </a:endParaRPr>
          </a:p>
        </p:txBody>
      </p:sp>
      <p:sp>
        <p:nvSpPr>
          <p:cNvPr id="6" name="Tijdelijke aanduiding voor tekst 5">
            <a:extLst>
              <a:ext uri="{FF2B5EF4-FFF2-40B4-BE49-F238E27FC236}">
                <a16:creationId xmlns:a16="http://schemas.microsoft.com/office/drawing/2014/main" id="{BAF1A4FD-0084-4E43-62C0-26DABE805EB6}"/>
              </a:ext>
            </a:extLst>
          </p:cNvPr>
          <p:cNvSpPr>
            <a:spLocks noGrp="1"/>
          </p:cNvSpPr>
          <p:nvPr>
            <p:ph type="body" sz="quarter" idx="13"/>
          </p:nvPr>
        </p:nvSpPr>
        <p:spPr>
          <a:xfrm>
            <a:off x="2128838" y="3090862"/>
            <a:ext cx="17820322" cy="8019097"/>
          </a:xfrm>
        </p:spPr>
        <p:txBody>
          <a:bodyPr wrap="square">
            <a:noAutofit/>
          </a:bodyPr>
          <a:lstStyle/>
          <a:p>
            <a:pPr>
              <a:lnSpc>
                <a:spcPct val="150000"/>
              </a:lnSpc>
              <a:spcAft>
                <a:spcPts val="600"/>
              </a:spcAft>
            </a:pPr>
            <a:r>
              <a:rPr lang="nl-NL" sz="2400" b="1" dirty="0"/>
              <a:t>Samenwerking met het team</a:t>
            </a:r>
          </a:p>
          <a:p>
            <a:pPr marL="342900" indent="-342900">
              <a:lnSpc>
                <a:spcPct val="150000"/>
              </a:lnSpc>
              <a:spcAft>
                <a:spcPts val="600"/>
              </a:spcAft>
              <a:buFont typeface="Arial" panose="020B0604020202020204" pitchFamily="34" charset="0"/>
              <a:buChar char="•"/>
            </a:pPr>
            <a:r>
              <a:rPr lang="nl-NL" sz="2400" dirty="0"/>
              <a:t>Betrek een de zorg coördinator en/of orthopedagoog om het gedrag van de leerling te observeren en gerichte adviezen te geven voor een effectieve aanpak.</a:t>
            </a:r>
          </a:p>
          <a:p>
            <a:pPr marL="342900" indent="-342900">
              <a:lnSpc>
                <a:spcPct val="150000"/>
              </a:lnSpc>
              <a:spcAft>
                <a:spcPts val="600"/>
              </a:spcAft>
              <a:buFont typeface="Arial" panose="020B0604020202020204" pitchFamily="34" charset="0"/>
              <a:buChar char="•"/>
            </a:pPr>
            <a:r>
              <a:rPr lang="nl-NL" sz="2400" dirty="0"/>
              <a:t>Werk samen met een schoolmaatschappelijk werker die gezinnen kan ondersteunen en inzicht kan geven in externe hulpopties.</a:t>
            </a:r>
          </a:p>
          <a:p>
            <a:pPr>
              <a:lnSpc>
                <a:spcPct val="150000"/>
              </a:lnSpc>
              <a:spcAft>
                <a:spcPts val="600"/>
              </a:spcAft>
            </a:pPr>
            <a:r>
              <a:rPr lang="nl-NL" sz="2400" b="1" dirty="0"/>
              <a:t>Communicatie en afstemming</a:t>
            </a:r>
          </a:p>
          <a:p>
            <a:pPr marL="342900" indent="-342900">
              <a:lnSpc>
                <a:spcPct val="150000"/>
              </a:lnSpc>
              <a:spcAft>
                <a:spcPts val="600"/>
              </a:spcAft>
              <a:buFont typeface="Arial" panose="020B0604020202020204" pitchFamily="34" charset="0"/>
              <a:buChar char="•"/>
            </a:pPr>
            <a:r>
              <a:rPr lang="nl-NL" sz="2400" dirty="0"/>
              <a:t>Stem regelmatig af met ouders en andere betrokkenen, zoals een voogd of therapeut, over wat er buiten school speelt en hoe dit de leerling beïnvloedt.</a:t>
            </a:r>
          </a:p>
          <a:p>
            <a:pPr marL="342900" indent="-342900">
              <a:lnSpc>
                <a:spcPct val="150000"/>
              </a:lnSpc>
              <a:spcAft>
                <a:spcPts val="600"/>
              </a:spcAft>
              <a:buFont typeface="Arial" panose="020B0604020202020204" pitchFamily="34" charset="0"/>
              <a:buChar char="•"/>
            </a:pPr>
            <a:r>
              <a:rPr lang="nl-NL" sz="2400" dirty="0"/>
              <a:t>Gebruik gezamenlijke overleggen om een geïntegreerde aanpak te ontwikkelen en duidelijkheid te scheppen over verwachtingen en rollen.</a:t>
            </a:r>
          </a:p>
        </p:txBody>
      </p:sp>
      <p:sp>
        <p:nvSpPr>
          <p:cNvPr id="5" name="Tijdelijke aanduiding voor dianummer 4">
            <a:extLst>
              <a:ext uri="{FF2B5EF4-FFF2-40B4-BE49-F238E27FC236}">
                <a16:creationId xmlns:a16="http://schemas.microsoft.com/office/drawing/2014/main" id="{42FC15BF-709F-9637-E1A5-0E6AAC640137}"/>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6</a:t>
            </a:fld>
            <a:endParaRPr lang="en-US"/>
          </a:p>
        </p:txBody>
      </p:sp>
    </p:spTree>
    <p:extLst>
      <p:ext uri="{BB962C8B-B14F-4D97-AF65-F5344CB8AC3E}">
        <p14:creationId xmlns:p14="http://schemas.microsoft.com/office/powerpoint/2010/main" val="2516996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F2AC2C-CC52-4605-0F35-4F082DD931EE}"/>
              </a:ext>
            </a:extLst>
          </p:cNvPr>
          <p:cNvSpPr>
            <a:spLocks noGrp="1"/>
          </p:cNvSpPr>
          <p:nvPr>
            <p:ph type="title"/>
          </p:nvPr>
        </p:nvSpPr>
        <p:spPr>
          <a:xfrm>
            <a:off x="2123360" y="1451904"/>
            <a:ext cx="9613900" cy="940459"/>
          </a:xfrm>
        </p:spPr>
        <p:txBody>
          <a:bodyPr/>
          <a:lstStyle/>
          <a:p>
            <a:r>
              <a:rPr lang="nl-NL" dirty="0"/>
              <a:t>2. Perfectionisme en faalangst (1)</a:t>
            </a:r>
            <a:endParaRPr lang="en-US" dirty="0"/>
          </a:p>
        </p:txBody>
      </p:sp>
      <p:sp>
        <p:nvSpPr>
          <p:cNvPr id="7" name="Tijdelijke aanduiding voor tekst 6">
            <a:extLst>
              <a:ext uri="{FF2B5EF4-FFF2-40B4-BE49-F238E27FC236}">
                <a16:creationId xmlns:a16="http://schemas.microsoft.com/office/drawing/2014/main" id="{5384BDF6-11D6-11CB-5C2E-F743F206D7B0}"/>
              </a:ext>
            </a:extLst>
          </p:cNvPr>
          <p:cNvSpPr>
            <a:spLocks noGrp="1"/>
          </p:cNvSpPr>
          <p:nvPr>
            <p:ph type="body" sz="quarter" idx="14"/>
          </p:nvPr>
        </p:nvSpPr>
        <p:spPr>
          <a:xfrm>
            <a:off x="13588683" y="133291"/>
            <a:ext cx="6269037" cy="8157235"/>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a:lnSpc>
                <a:spcPct val="150000"/>
              </a:lnSpc>
            </a:pPr>
            <a:r>
              <a:rPr lang="nl-NL" sz="2400" dirty="0"/>
              <a:t>Rick heeft faalangst. </a:t>
            </a:r>
          </a:p>
          <a:p>
            <a:pPr marL="342900" indent="-342900">
              <a:lnSpc>
                <a:spcPct val="150000"/>
              </a:lnSpc>
              <a:buFont typeface="Arial" panose="020B0604020202020204" pitchFamily="34" charset="0"/>
              <a:buChar char="•"/>
            </a:pPr>
            <a:r>
              <a:rPr lang="nl-NL" sz="2400" dirty="0"/>
              <a:t>Maak een </a:t>
            </a:r>
            <a:r>
              <a:rPr lang="nl-NL" sz="2400" err="1"/>
              <a:t>woordweb</a:t>
            </a:r>
            <a:r>
              <a:rPr lang="nl-NL" sz="2400" dirty="0"/>
              <a:t> waarin je de volgende </a:t>
            </a:r>
            <a:r>
              <a:rPr lang="nl-NL" sz="2400" b="1" dirty="0"/>
              <a:t>aspecten van faalangst</a:t>
            </a:r>
            <a:r>
              <a:rPr lang="nl-NL" sz="2400" dirty="0"/>
              <a:t> beschrijft: </a:t>
            </a:r>
            <a:r>
              <a:rPr lang="nl-NL" sz="2400" b="1" dirty="0"/>
              <a:t>kenmerken</a:t>
            </a:r>
            <a:r>
              <a:rPr lang="nl-NL" sz="2400" dirty="0"/>
              <a:t> (cognitieve kenmerken, fysieke kenmerken en gedragsmatige kenmerken), </a:t>
            </a:r>
            <a:r>
              <a:rPr lang="nl-NL" sz="2400" b="1" dirty="0"/>
              <a:t>oorzaken</a:t>
            </a:r>
            <a:r>
              <a:rPr lang="nl-NL" sz="2400" dirty="0"/>
              <a:t> (omgevingsfactoren, persoonlijke factoren en sociale factoren) en </a:t>
            </a:r>
            <a:r>
              <a:rPr lang="nl-NL" sz="2400" b="1" dirty="0"/>
              <a:t>gevolgen</a:t>
            </a:r>
            <a:r>
              <a:rPr lang="nl-NL" sz="2400" dirty="0"/>
              <a:t> (op schoolniveau én sociaal-emotionele gevolgen). Geef per categorie voorbeelden, gebaseerd op je eigen kennis en/of literatuur.</a:t>
            </a:r>
          </a:p>
          <a:p>
            <a:pPr marL="342900" indent="-342900">
              <a:lnSpc>
                <a:spcPct val="150000"/>
              </a:lnSpc>
              <a:buFont typeface="Arial" panose="020B0604020202020204" pitchFamily="34" charset="0"/>
              <a:buChar char="•"/>
            </a:pPr>
            <a:r>
              <a:rPr lang="nl-NL" sz="2400" dirty="0"/>
              <a:t>Heb je in jouw klas een leerling met faalangst? Hoe herken je dit gedrag en wat doe je om deze leerling te helpen?</a:t>
            </a:r>
          </a:p>
          <a:p>
            <a:pPr marL="342900" indent="-342900">
              <a:lnSpc>
                <a:spcPct val="150000"/>
              </a:lnSpc>
              <a:buFont typeface="Arial" panose="020B0604020202020204" pitchFamily="34" charset="0"/>
              <a:buChar char="•"/>
            </a:pPr>
            <a:r>
              <a:rPr lang="nl-NL" sz="2400" dirty="0"/>
              <a:t>Welke</a:t>
            </a:r>
            <a:r>
              <a:rPr lang="nl-NL" sz="2400" b="1" dirty="0"/>
              <a:t> signalen van faalangst</a:t>
            </a:r>
            <a:r>
              <a:rPr lang="nl-NL" sz="2400" dirty="0"/>
              <a:t> herken je in het gedrag van Rick? Hoe kun je deze signalen vroegtijdig opmerken bij andere leerlingen in de klas?</a:t>
            </a:r>
          </a:p>
        </p:txBody>
      </p:sp>
      <p:sp>
        <p:nvSpPr>
          <p:cNvPr id="5" name="Tijdelijke aanduiding voor dianummer 4">
            <a:extLst>
              <a:ext uri="{FF2B5EF4-FFF2-40B4-BE49-F238E27FC236}">
                <a16:creationId xmlns:a16="http://schemas.microsoft.com/office/drawing/2014/main" id="{BE035845-B6EA-241F-0B5D-218F2A27A2DC}"/>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7</a:t>
            </a:fld>
            <a:endParaRPr lang="en-US"/>
          </a:p>
        </p:txBody>
      </p:sp>
      <p:pic>
        <p:nvPicPr>
          <p:cNvPr id="9" name="Afbeelding 8" descr="Afbeelding met tekst, schermopname, Lettertype, informatie&#10;&#10;Door AI gegenereerde inhoud is mogelijk onjuist.">
            <a:extLst>
              <a:ext uri="{FF2B5EF4-FFF2-40B4-BE49-F238E27FC236}">
                <a16:creationId xmlns:a16="http://schemas.microsoft.com/office/drawing/2014/main" id="{691A9AD4-B176-E477-A848-41DC4DC8A9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3567" y="3381538"/>
            <a:ext cx="9143513" cy="2273137"/>
          </a:xfrm>
          <a:prstGeom prst="rect">
            <a:avLst/>
          </a:prstGeom>
        </p:spPr>
      </p:pic>
      <p:pic>
        <p:nvPicPr>
          <p:cNvPr id="11" name="Afbeelding 10" descr="Afbeelding met tekst, schermopname, Lettertype, nummer&#10;&#10;Door AI gegenereerde inhoud is mogelijk onjuist.">
            <a:extLst>
              <a:ext uri="{FF2B5EF4-FFF2-40B4-BE49-F238E27FC236}">
                <a16:creationId xmlns:a16="http://schemas.microsoft.com/office/drawing/2014/main" id="{1CE71B64-F234-D990-F8FC-75B4FD87A8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83567" y="5654675"/>
            <a:ext cx="9143513" cy="5324455"/>
          </a:xfrm>
          <a:prstGeom prst="rect">
            <a:avLst/>
          </a:prstGeom>
        </p:spPr>
      </p:pic>
    </p:spTree>
    <p:extLst>
      <p:ext uri="{BB962C8B-B14F-4D97-AF65-F5344CB8AC3E}">
        <p14:creationId xmlns:p14="http://schemas.microsoft.com/office/powerpoint/2010/main" val="1681548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8C1C59-7670-01E4-C816-46C29FD688DF}"/>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F8FF9A5F-F14C-D63D-0BDE-B147CB30E0CD}"/>
              </a:ext>
            </a:extLst>
          </p:cNvPr>
          <p:cNvSpPr>
            <a:spLocks noGrp="1"/>
          </p:cNvSpPr>
          <p:nvPr>
            <p:ph type="title"/>
          </p:nvPr>
        </p:nvSpPr>
        <p:spPr>
          <a:xfrm>
            <a:off x="2123360" y="1451904"/>
            <a:ext cx="9613900" cy="940459"/>
          </a:xfrm>
        </p:spPr>
        <p:txBody>
          <a:bodyPr/>
          <a:lstStyle/>
          <a:p>
            <a:r>
              <a:rPr lang="nl-NL" dirty="0"/>
              <a:t>2. Perfectionisme en faalangst (2)</a:t>
            </a:r>
            <a:endParaRPr lang="en-US" dirty="0"/>
          </a:p>
        </p:txBody>
      </p:sp>
      <p:sp>
        <p:nvSpPr>
          <p:cNvPr id="7" name="Tijdelijke aanduiding voor tekst 6">
            <a:extLst>
              <a:ext uri="{FF2B5EF4-FFF2-40B4-BE49-F238E27FC236}">
                <a16:creationId xmlns:a16="http://schemas.microsoft.com/office/drawing/2014/main" id="{8D271CB4-F51B-1F21-BB62-93DB6485DBA4}"/>
              </a:ext>
            </a:extLst>
          </p:cNvPr>
          <p:cNvSpPr>
            <a:spLocks noGrp="1"/>
          </p:cNvSpPr>
          <p:nvPr>
            <p:ph type="body" sz="quarter" idx="14"/>
          </p:nvPr>
        </p:nvSpPr>
        <p:spPr>
          <a:xfrm>
            <a:off x="13588683" y="133291"/>
            <a:ext cx="6269037" cy="8157235"/>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a:lnSpc>
                <a:spcPct val="150000"/>
              </a:lnSpc>
            </a:pPr>
            <a:r>
              <a:rPr lang="nl-NL" sz="2400" dirty="0"/>
              <a:t>Rick stopt met werken zodra hij geen directe nabijheid van de leerkracht meer ervaart. </a:t>
            </a:r>
          </a:p>
          <a:p>
            <a:pPr marL="342900" indent="-342900">
              <a:lnSpc>
                <a:spcPct val="150000"/>
              </a:lnSpc>
              <a:buFont typeface="Arial" panose="020B0604020202020204" pitchFamily="34" charset="0"/>
              <a:buChar char="•"/>
            </a:pPr>
            <a:r>
              <a:rPr lang="nl-NL" sz="2400" dirty="0"/>
              <a:t>Hoe kun je als leerkracht leerlingen met faalangst </a:t>
            </a:r>
            <a:r>
              <a:rPr lang="nl-NL" sz="2400" b="1" dirty="0"/>
              <a:t>stimuleren om zelfstandig te werken</a:t>
            </a:r>
            <a:r>
              <a:rPr lang="nl-NL" sz="2400" dirty="0"/>
              <a:t>? </a:t>
            </a:r>
          </a:p>
          <a:p>
            <a:pPr marL="342900" indent="-342900">
              <a:lnSpc>
                <a:spcPct val="150000"/>
              </a:lnSpc>
              <a:buFont typeface="Arial" panose="020B0604020202020204" pitchFamily="34" charset="0"/>
              <a:buChar char="•"/>
            </a:pPr>
            <a:r>
              <a:rPr lang="nl-NL" sz="2400" dirty="0"/>
              <a:t>Welke</a:t>
            </a:r>
            <a:r>
              <a:rPr lang="nl-NL" sz="2400" b="1" dirty="0"/>
              <a:t> strategieën</a:t>
            </a:r>
            <a:r>
              <a:rPr lang="nl-NL" sz="2400" dirty="0"/>
              <a:t> kun je hiervoor inzetten? Verdiep je in de literatuur en maak een overzicht van mogelijke strategieën. </a:t>
            </a:r>
          </a:p>
        </p:txBody>
      </p:sp>
      <p:sp>
        <p:nvSpPr>
          <p:cNvPr id="5" name="Tijdelijke aanduiding voor dianummer 4">
            <a:extLst>
              <a:ext uri="{FF2B5EF4-FFF2-40B4-BE49-F238E27FC236}">
                <a16:creationId xmlns:a16="http://schemas.microsoft.com/office/drawing/2014/main" id="{53EB24D9-EBEA-82DE-9001-E0A030CD8D12}"/>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8</a:t>
            </a:fld>
            <a:endParaRPr lang="en-US"/>
          </a:p>
        </p:txBody>
      </p:sp>
      <p:pic>
        <p:nvPicPr>
          <p:cNvPr id="9" name="Afbeelding 8" descr="Afbeelding met tekst, schermopname, Lettertype, informatie&#10;&#10;Door AI gegenereerde inhoud is mogelijk onjuist.">
            <a:extLst>
              <a:ext uri="{FF2B5EF4-FFF2-40B4-BE49-F238E27FC236}">
                <a16:creationId xmlns:a16="http://schemas.microsoft.com/office/drawing/2014/main" id="{00C9CA1C-2D13-53CF-D74F-A9576A0AD8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3567" y="3381538"/>
            <a:ext cx="9143513" cy="2273137"/>
          </a:xfrm>
          <a:prstGeom prst="rect">
            <a:avLst/>
          </a:prstGeom>
        </p:spPr>
      </p:pic>
      <p:pic>
        <p:nvPicPr>
          <p:cNvPr id="11" name="Afbeelding 10" descr="Afbeelding met tekst, schermopname, Lettertype, nummer&#10;&#10;Door AI gegenereerde inhoud is mogelijk onjuist.">
            <a:extLst>
              <a:ext uri="{FF2B5EF4-FFF2-40B4-BE49-F238E27FC236}">
                <a16:creationId xmlns:a16="http://schemas.microsoft.com/office/drawing/2014/main" id="{F19C8015-446F-75B6-B6DD-306B052BA5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83567" y="5654675"/>
            <a:ext cx="9143513" cy="5324455"/>
          </a:xfrm>
          <a:prstGeom prst="rect">
            <a:avLst/>
          </a:prstGeom>
        </p:spPr>
      </p:pic>
    </p:spTree>
    <p:extLst>
      <p:ext uri="{BB962C8B-B14F-4D97-AF65-F5344CB8AC3E}">
        <p14:creationId xmlns:p14="http://schemas.microsoft.com/office/powerpoint/2010/main" val="713234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8F7A4D-4127-590A-B93C-11EE80494EE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E6DF419-93B1-A7E5-E3E0-AEE7465E015D}"/>
              </a:ext>
            </a:extLst>
          </p:cNvPr>
          <p:cNvSpPr>
            <a:spLocks noGrp="1"/>
          </p:cNvSpPr>
          <p:nvPr>
            <p:ph type="title"/>
          </p:nvPr>
        </p:nvSpPr>
        <p:spPr>
          <a:xfrm>
            <a:off x="2123360" y="1451904"/>
            <a:ext cx="9613900" cy="940459"/>
          </a:xfrm>
        </p:spPr>
        <p:txBody>
          <a:bodyPr/>
          <a:lstStyle/>
          <a:p>
            <a:r>
              <a:rPr lang="nl-NL" dirty="0"/>
              <a:t>3. Hoog en laag gevoel van Teacher </a:t>
            </a:r>
            <a:r>
              <a:rPr lang="nl-NL" dirty="0" err="1"/>
              <a:t>Self-Efficacy</a:t>
            </a:r>
            <a:endParaRPr lang="en-US" dirty="0"/>
          </a:p>
        </p:txBody>
      </p:sp>
      <p:sp>
        <p:nvSpPr>
          <p:cNvPr id="7" name="Tijdelijke aanduiding voor tekst 6">
            <a:extLst>
              <a:ext uri="{FF2B5EF4-FFF2-40B4-BE49-F238E27FC236}">
                <a16:creationId xmlns:a16="http://schemas.microsoft.com/office/drawing/2014/main" id="{540C21D9-03E9-B723-B831-AA4EF451319E}"/>
              </a:ext>
            </a:extLst>
          </p:cNvPr>
          <p:cNvSpPr>
            <a:spLocks noGrp="1"/>
          </p:cNvSpPr>
          <p:nvPr>
            <p:ph type="body" sz="quarter" idx="14"/>
          </p:nvPr>
        </p:nvSpPr>
        <p:spPr>
          <a:xfrm>
            <a:off x="14000163" y="1461427"/>
            <a:ext cx="5119687" cy="8157235"/>
          </a:xfrm>
        </p:spPr>
        <p:txBody>
          <a:bodyPr wrap="square" lIns="0" tIns="0" rIns="0" bIns="0" anchor="t">
            <a:noAutofit/>
          </a:bodyPr>
          <a:lstStyle/>
          <a:p>
            <a:pPr>
              <a:lnSpc>
                <a:spcPct val="150000"/>
              </a:lnSpc>
            </a:pPr>
            <a:r>
              <a:rPr lang="nl-NL" sz="2800" b="1" i="1" dirty="0"/>
              <a:t>Verdiepende opdracht:​</a:t>
            </a:r>
          </a:p>
          <a:p>
            <a:pPr>
              <a:lnSpc>
                <a:spcPct val="150000"/>
              </a:lnSpc>
            </a:pPr>
            <a:endParaRPr lang="nl-NL" sz="2400" dirty="0"/>
          </a:p>
          <a:p>
            <a:pPr marL="342900" indent="-342900">
              <a:lnSpc>
                <a:spcPct val="150000"/>
              </a:lnSpc>
              <a:buFont typeface="Arial" panose="020B0604020202020204" pitchFamily="34" charset="0"/>
              <a:buChar char="•"/>
            </a:pPr>
            <a:r>
              <a:rPr lang="nl-NL" sz="2400" dirty="0"/>
              <a:t>Als je kijkt naar het verhaal van Rick, waarbij sprake is van een trauma door mishandeling en je eigen ervaring met het werken met leerlingen met gelijksoortige achtergrond. Wat maakt dat je een laag en/of hoog gevoel van Teacher </a:t>
            </a:r>
            <a:r>
              <a:rPr lang="nl-NL" sz="2400" dirty="0" err="1"/>
              <a:t>Self-Efficacy</a:t>
            </a:r>
            <a:r>
              <a:rPr lang="nl-NL" sz="2400" dirty="0"/>
              <a:t> hierbij hebt?</a:t>
            </a:r>
            <a:endParaRPr lang="en-US" sz="2400" dirty="0"/>
          </a:p>
        </p:txBody>
      </p:sp>
      <p:sp>
        <p:nvSpPr>
          <p:cNvPr id="5" name="Tijdelijke aanduiding voor dianummer 4">
            <a:extLst>
              <a:ext uri="{FF2B5EF4-FFF2-40B4-BE49-F238E27FC236}">
                <a16:creationId xmlns:a16="http://schemas.microsoft.com/office/drawing/2014/main" id="{01B0AA90-4482-625A-83D7-794E31CEC6C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9</a:t>
            </a:fld>
            <a:endParaRPr lang="en-US"/>
          </a:p>
        </p:txBody>
      </p:sp>
      <p:sp>
        <p:nvSpPr>
          <p:cNvPr id="4" name="Tekstvak 3">
            <a:extLst>
              <a:ext uri="{FF2B5EF4-FFF2-40B4-BE49-F238E27FC236}">
                <a16:creationId xmlns:a16="http://schemas.microsoft.com/office/drawing/2014/main" id="{B1B23231-4853-51B3-88E6-8B416E93CB16}"/>
              </a:ext>
            </a:extLst>
          </p:cNvPr>
          <p:cNvSpPr txBox="1"/>
          <p:nvPr/>
        </p:nvSpPr>
        <p:spPr>
          <a:xfrm>
            <a:off x="2120106" y="4862587"/>
            <a:ext cx="10050780" cy="2239844"/>
          </a:xfrm>
          <a:prstGeom prst="rect">
            <a:avLst/>
          </a:prstGeom>
          <a:noFill/>
        </p:spPr>
        <p:txBody>
          <a:bodyPr wrap="square">
            <a:spAutoFit/>
          </a:bodyPr>
          <a:lstStyle/>
          <a:p>
            <a:pPr>
              <a:lnSpc>
                <a:spcPct val="150000"/>
              </a:lnSpc>
            </a:pPr>
            <a:r>
              <a:rPr lang="nl-NL" sz="2400" b="1">
                <a:solidFill>
                  <a:schemeClr val="tx2"/>
                </a:solidFill>
                <a:latin typeface="+mn-lt"/>
              </a:rPr>
              <a:t>Definitie Teacher </a:t>
            </a:r>
            <a:r>
              <a:rPr lang="nl-NL" sz="2400" b="1" err="1">
                <a:solidFill>
                  <a:schemeClr val="tx2"/>
                </a:solidFill>
                <a:latin typeface="+mn-lt"/>
              </a:rPr>
              <a:t>Self-Efficacy</a:t>
            </a:r>
            <a:r>
              <a:rPr lang="nl-NL" sz="2400" b="1">
                <a:solidFill>
                  <a:schemeClr val="tx1"/>
                </a:solidFill>
                <a:latin typeface="+mn-lt"/>
              </a:rPr>
              <a:t>:</a:t>
            </a:r>
            <a:r>
              <a:rPr lang="nl-NL" sz="2400" b="1">
                <a:solidFill>
                  <a:schemeClr val="tx2"/>
                </a:solidFill>
                <a:latin typeface="+mn-lt"/>
              </a:rPr>
              <a:t> </a:t>
            </a:r>
            <a:r>
              <a:rPr lang="nl-NL" sz="2400">
                <a:latin typeface="+mn-lt"/>
              </a:rPr>
              <a:t>Het geloof van een leerkracht in zijn of haar ​vermogen om effectief les te geven en de leerresultaten te beïnvloeden wordt ook ​wel ‘Teacher </a:t>
            </a:r>
            <a:r>
              <a:rPr lang="nl-NL" sz="2400" err="1">
                <a:latin typeface="+mn-lt"/>
              </a:rPr>
              <a:t>Self-Efficacy</a:t>
            </a:r>
            <a:r>
              <a:rPr lang="nl-NL" sz="2400">
                <a:latin typeface="+mn-lt"/>
              </a:rPr>
              <a:t>’ genoemd (</a:t>
            </a:r>
            <a:r>
              <a:rPr lang="nl-NL" sz="2400" err="1">
                <a:latin typeface="+mn-lt"/>
              </a:rPr>
              <a:t>Bandura</a:t>
            </a:r>
            <a:r>
              <a:rPr lang="nl-NL" sz="2400">
                <a:latin typeface="+mn-lt"/>
              </a:rPr>
              <a:t>, 1977; </a:t>
            </a:r>
            <a:r>
              <a:rPr lang="nl-NL" sz="2400" err="1">
                <a:latin typeface="+mn-lt"/>
              </a:rPr>
              <a:t>Tschannen</a:t>
            </a:r>
            <a:r>
              <a:rPr lang="nl-NL" sz="2400">
                <a:latin typeface="+mn-lt"/>
              </a:rPr>
              <a:t>-Moran &amp; </a:t>
            </a:r>
            <a:r>
              <a:rPr lang="nl-NL" sz="2400" err="1">
                <a:latin typeface="+mn-lt"/>
              </a:rPr>
              <a:t>Woolfonk</a:t>
            </a:r>
            <a:r>
              <a:rPr lang="nl-NL" sz="2400">
                <a:latin typeface="+mn-lt"/>
              </a:rPr>
              <a:t> Hoy, 2001).</a:t>
            </a:r>
          </a:p>
        </p:txBody>
      </p:sp>
    </p:spTree>
    <p:extLst>
      <p:ext uri="{BB962C8B-B14F-4D97-AF65-F5344CB8AC3E}">
        <p14:creationId xmlns:p14="http://schemas.microsoft.com/office/powerpoint/2010/main" val="2751840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Kantoorthema">
  <a:themeElements>
    <a:clrScheme name="Aangepast 13">
      <a:dk1>
        <a:srgbClr val="000000"/>
      </a:dk1>
      <a:lt1>
        <a:srgbClr val="FFFFFF"/>
      </a:lt1>
      <a:dk2>
        <a:srgbClr val="DFB5CD"/>
      </a:dk2>
      <a:lt2>
        <a:srgbClr val="ECEDED"/>
      </a:lt2>
      <a:accent1>
        <a:srgbClr val="DEC437"/>
      </a:accent1>
      <a:accent2>
        <a:srgbClr val="9CC489"/>
      </a:accent2>
      <a:accent3>
        <a:srgbClr val="B1CEDE"/>
      </a:accent3>
      <a:accent4>
        <a:srgbClr val="C4C6B1"/>
      </a:accent4>
      <a:accent5>
        <a:srgbClr val="E0B6CE"/>
      </a:accent5>
      <a:accent6>
        <a:srgbClr val="628C5F"/>
      </a:accent6>
      <a:hlink>
        <a:srgbClr val="578494"/>
      </a:hlink>
      <a:folHlink>
        <a:srgbClr val="9E6697"/>
      </a:folHlink>
    </a:clrScheme>
    <a:fontScheme name="Hanzehogeschoo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IZ00067 - HAN4196_HUI_1.3_Powerpoint_02_AK_v6" id="{A98A3C0A-D95B-4634-8AF9-AFD172553750}" vid="{3C0AB7DB-30DE-4C77-AA8B-DE109B67C91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98A167972264A4EB7168E98F12D4173" ma:contentTypeVersion="38" ma:contentTypeDescription="Een nieuw document maken." ma:contentTypeScope="" ma:versionID="d4c37ce39a51387c7376e1747eb043c7">
  <xsd:schema xmlns:xsd="http://www.w3.org/2001/XMLSchema" xmlns:xs="http://www.w3.org/2001/XMLSchema" xmlns:p="http://schemas.microsoft.com/office/2006/metadata/properties" xmlns:ns2="185033f6-6c2c-4786-9170-23010e1f03bd" xmlns:ns3="374d733a-14b4-43f0-bd48-a60533340599" targetNamespace="http://schemas.microsoft.com/office/2006/metadata/properties" ma:root="true" ma:fieldsID="1b6ce927005c184ea3df037ad15ffb0f" ns2:_="" ns3:_="">
    <xsd:import namespace="185033f6-6c2c-4786-9170-23010e1f03bd"/>
    <xsd:import namespace="374d733a-14b4-43f0-bd48-a60533340599"/>
    <xsd:element name="properties">
      <xsd:complexType>
        <xsd:sequence>
          <xsd:element name="documentManagement">
            <xsd:complexType>
              <xsd:all>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Leaders" minOccurs="0"/>
                <xsd:element ref="ns2:Members" minOccurs="0"/>
                <xsd:element ref="ns2:Member_Groups" minOccurs="0"/>
                <xsd:element ref="ns2:Distribution_Groups" minOccurs="0"/>
                <xsd:element ref="ns2:LMS_Mappings" minOccurs="0"/>
                <xsd:element ref="ns2:Invited_Leaders" minOccurs="0"/>
                <xsd:element ref="ns2:Invited_Members" minOccurs="0"/>
                <xsd:element ref="ns2:Self_Registration_Enabled" minOccurs="0"/>
                <xsd:element ref="ns2:Has_Leaders_Only_SectionGroup" minOccurs="0"/>
                <xsd:element ref="ns2:Is_Collaboration_Space_Locked" minOccurs="0"/>
                <xsd:element ref="ns2:IsNotebookLocked" minOccurs="0"/>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5033f6-6c2c-4786-9170-23010e1f03bd" elementFormDefault="qualified">
    <xsd:import namespace="http://schemas.microsoft.com/office/2006/documentManagement/types"/>
    <xsd:import namespace="http://schemas.microsoft.com/office/infopath/2007/PartnerControls"/>
    <xsd:element name="NotebookType" ma:index="8" nillable="true" ma:displayName="Notebook Type" ma:internalName="NotebookType">
      <xsd:simpleType>
        <xsd:restriction base="dms:Text"/>
      </xsd:simpleType>
    </xsd:element>
    <xsd:element name="FolderType" ma:index="9" nillable="true" ma:displayName="Folder Type" ma:internalName="FolderType">
      <xsd:simpleType>
        <xsd:restriction base="dms:Text"/>
      </xsd:simpleType>
    </xsd:element>
    <xsd:element name="CultureName" ma:index="10" nillable="true" ma:displayName="Culture Name" ma:internalName="CultureName">
      <xsd:simpleType>
        <xsd:restriction base="dms:Text"/>
      </xsd:simpleType>
    </xsd:element>
    <xsd:element name="AppVersion" ma:index="11" nillable="true" ma:displayName="App Version" ma:internalName="AppVersion">
      <xsd:simpleType>
        <xsd:restriction base="dms:Text"/>
      </xsd:simpleType>
    </xsd:element>
    <xsd:element name="TeamsChannelId" ma:index="12" nillable="true" ma:displayName="Teams Channel Id" ma:internalName="TeamsChannelId">
      <xsd:simpleType>
        <xsd:restriction base="dms:Text"/>
      </xsd:simpleType>
    </xsd:element>
    <xsd:element name="Owner" ma:index="13"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14" nillable="true" ma:displayName="Math Settings" ma:internalName="Math_Settings">
      <xsd:simpleType>
        <xsd:restriction base="dms:Text"/>
      </xsd:simpleType>
    </xsd:element>
    <xsd:element name="DefaultSectionNames" ma:index="15" nillable="true" ma:displayName="Default Section Names" ma:internalName="DefaultSectionNames">
      <xsd:simpleType>
        <xsd:restriction base="dms:Note">
          <xsd:maxLength value="255"/>
        </xsd:restriction>
      </xsd:simpleType>
    </xsd:element>
    <xsd:element name="Templates" ma:index="16" nillable="true" ma:displayName="Templates" ma:internalName="Templates">
      <xsd:simpleType>
        <xsd:restriction base="dms:Note">
          <xsd:maxLength value="255"/>
        </xsd:restriction>
      </xsd:simpleType>
    </xsd:element>
    <xsd:element name="Leaders" ma:index="17"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18"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19"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0" nillable="true" ma:displayName="Distribution Groups" ma:internalName="Distribution_Groups">
      <xsd:simpleType>
        <xsd:restriction base="dms:Note">
          <xsd:maxLength value="255"/>
        </xsd:restriction>
      </xsd:simpleType>
    </xsd:element>
    <xsd:element name="LMS_Mappings" ma:index="21" nillable="true" ma:displayName="LMS Mappings" ma:internalName="LMS_Mappings">
      <xsd:simpleType>
        <xsd:restriction base="dms:Note">
          <xsd:maxLength value="255"/>
        </xsd:restriction>
      </xsd:simpleType>
    </xsd:element>
    <xsd:element name="Invited_Leaders" ma:index="22" nillable="true" ma:displayName="Invited Leaders" ma:internalName="Invited_Leaders">
      <xsd:simpleType>
        <xsd:restriction base="dms:Note">
          <xsd:maxLength value="255"/>
        </xsd:restriction>
      </xsd:simpleType>
    </xsd:element>
    <xsd:element name="Invited_Members" ma:index="23" nillable="true" ma:displayName="Invited Members" ma:internalName="Invited_Members">
      <xsd:simpleType>
        <xsd:restriction base="dms:Note">
          <xsd:maxLength value="255"/>
        </xsd:restriction>
      </xsd:simpleType>
    </xsd:element>
    <xsd:element name="Self_Registration_Enabled" ma:index="24" nillable="true" ma:displayName="Self Registration Enabled" ma:internalName="Self_Registration_Enabled">
      <xsd:simpleType>
        <xsd:restriction base="dms:Boolean"/>
      </xsd:simpleType>
    </xsd:element>
    <xsd:element name="Has_Leaders_Only_SectionGroup" ma:index="25" nillable="true" ma:displayName="Has Leaders Only SectionGroup" ma:internalName="Has_Leaders_Only_SectionGroup">
      <xsd:simpleType>
        <xsd:restriction base="dms:Boolean"/>
      </xsd:simpleType>
    </xsd:element>
    <xsd:element name="Is_Collaboration_Space_Locked" ma:index="26" nillable="true" ma:displayName="Is Collaboration Space Locked" ma:internalName="Is_Collaboration_Space_Locked">
      <xsd:simpleType>
        <xsd:restriction base="dms:Boolean"/>
      </xsd:simpleType>
    </xsd:element>
    <xsd:element name="IsNotebookLocked" ma:index="27" nillable="true" ma:displayName="Is Notebook Locked" ma:internalName="IsNotebookLocked">
      <xsd:simpleType>
        <xsd:restriction base="dms:Boolean"/>
      </xsd:simpleType>
    </xsd:element>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DateTaken" ma:index="32" nillable="true" ma:displayName="MediaServiceDateTaken" ma:hidden="true" ma:internalName="MediaServiceDateTaken" ma:readOnly="true">
      <xsd:simpleType>
        <xsd:restriction base="dms:Text"/>
      </xsd:simpleType>
    </xsd:element>
    <xsd:element name="MediaServiceAutoTags" ma:index="33" nillable="true" ma:displayName="Tags" ma:internalName="MediaServiceAutoTags" ma:readOnly="true">
      <xsd:simpleType>
        <xsd:restriction base="dms:Text"/>
      </xsd:simpleType>
    </xsd:element>
    <xsd:element name="MediaServiceLocation" ma:index="34" nillable="true" ma:displayName="Location" ma:internalName="MediaServiceLocation" ma:readOnly="true">
      <xsd:simpleType>
        <xsd:restriction base="dms:Text"/>
      </xsd:simpleType>
    </xsd:element>
    <xsd:element name="MediaServiceOCR" ma:index="35" nillable="true" ma:displayName="Extracted Text" ma:internalName="MediaServiceOCR" ma:readOnly="true">
      <xsd:simpleType>
        <xsd:restriction base="dms:Note">
          <xsd:maxLength value="255"/>
        </xsd:restriction>
      </xsd:simpleType>
    </xsd:element>
    <xsd:element name="MediaServiceGenerationTime" ma:index="36" nillable="true" ma:displayName="MediaServiceGenerationTime" ma:hidden="true" ma:internalName="MediaServiceGenerationTime" ma:readOnly="true">
      <xsd:simpleType>
        <xsd:restriction base="dms:Text"/>
      </xsd:simpleType>
    </xsd:element>
    <xsd:element name="MediaServiceEventHashCode" ma:index="37" nillable="true" ma:displayName="MediaServiceEventHashCode" ma:hidden="true" ma:internalName="MediaServiceEventHashCode" ma:readOnly="true">
      <xsd:simpleType>
        <xsd:restriction base="dms:Text"/>
      </xsd:simpleType>
    </xsd:element>
    <xsd:element name="MediaServiceAutoKeyPoints" ma:index="38" nillable="true" ma:displayName="MediaServiceAutoKeyPoints" ma:hidden="true" ma:internalName="MediaServiceAutoKeyPoints" ma:readOnly="true">
      <xsd:simpleType>
        <xsd:restriction base="dms:Note"/>
      </xsd:simpleType>
    </xsd:element>
    <xsd:element name="MediaServiceKeyPoints" ma:index="39" nillable="true" ma:displayName="KeyPoints" ma:internalName="MediaServiceKeyPoints" ma:readOnly="true">
      <xsd:simpleType>
        <xsd:restriction base="dms:Note">
          <xsd:maxLength value="255"/>
        </xsd:restriction>
      </xsd:simpleType>
    </xsd:element>
    <xsd:element name="MediaLengthInSeconds" ma:index="40" nillable="true" ma:displayName="MediaLengthInSeconds" ma:hidden="true" ma:internalName="MediaLengthInSeconds" ma:readOnly="true">
      <xsd:simpleType>
        <xsd:restriction base="dms:Unknown"/>
      </xsd:simpleType>
    </xsd:element>
    <xsd:element name="lcf76f155ced4ddcb4097134ff3c332f" ma:index="42" nillable="true" ma:taxonomy="true" ma:internalName="lcf76f155ced4ddcb4097134ff3c332f" ma:taxonomyFieldName="MediaServiceImageTags" ma:displayName="Afbeeldingtags" ma:readOnly="false" ma:fieldId="{5cf76f15-5ced-4ddc-b409-7134ff3c332f}" ma:taxonomyMulti="true" ma:sspId="b99c9bf4-d278-4956-b571-4365f6ed06d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44" nillable="true" ma:displayName="MediaServiceObjectDetectorVersions" ma:hidden="true" ma:indexed="true" ma:internalName="MediaServiceObjectDetectorVersions" ma:readOnly="true">
      <xsd:simpleType>
        <xsd:restriction base="dms:Text"/>
      </xsd:simpleType>
    </xsd:element>
    <xsd:element name="MediaServiceSearchProperties" ma:index="4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74d733a-14b4-43f0-bd48-a60533340599" elementFormDefault="qualified">
    <xsd:import namespace="http://schemas.microsoft.com/office/2006/documentManagement/types"/>
    <xsd:import namespace="http://schemas.microsoft.com/office/infopath/2007/PartnerControls"/>
    <xsd:element name="SharedWithUsers" ma:index="3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1" nillable="true" ma:displayName="Gedeeld met details" ma:internalName="SharedWithDetails" ma:readOnly="true">
      <xsd:simpleType>
        <xsd:restriction base="dms:Note">
          <xsd:maxLength value="255"/>
        </xsd:restriction>
      </xsd:simpleType>
    </xsd:element>
    <xsd:element name="TaxCatchAll" ma:index="43" nillable="true" ma:displayName="Taxonomy Catch All Column" ma:hidden="true" ma:list="{46625899-0c0d-4e91-8ac2-8ec77b557ad4}" ma:internalName="TaxCatchAll" ma:showField="CatchAllData" ma:web="374d733a-14b4-43f0-bd48-a6053334059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MS_Mappings xmlns="185033f6-6c2c-4786-9170-23010e1f03bd" xsi:nil="true"/>
    <DefaultSectionNames xmlns="185033f6-6c2c-4786-9170-23010e1f03bd" xsi:nil="true"/>
    <Is_Collaboration_Space_Locked xmlns="185033f6-6c2c-4786-9170-23010e1f03bd" xsi:nil="true"/>
    <Self_Registration_Enabled xmlns="185033f6-6c2c-4786-9170-23010e1f03bd" xsi:nil="true"/>
    <Has_Leaders_Only_SectionGroup xmlns="185033f6-6c2c-4786-9170-23010e1f03bd" xsi:nil="true"/>
    <AppVersion xmlns="185033f6-6c2c-4786-9170-23010e1f03bd" xsi:nil="true"/>
    <Invited_Leaders xmlns="185033f6-6c2c-4786-9170-23010e1f03bd" xsi:nil="true"/>
    <Invited_Members xmlns="185033f6-6c2c-4786-9170-23010e1f03bd" xsi:nil="true"/>
    <Math_Settings xmlns="185033f6-6c2c-4786-9170-23010e1f03bd" xsi:nil="true"/>
    <TeamsChannelId xmlns="185033f6-6c2c-4786-9170-23010e1f03bd" xsi:nil="true"/>
    <TaxCatchAll xmlns="374d733a-14b4-43f0-bd48-a60533340599" xsi:nil="true"/>
    <Templates xmlns="185033f6-6c2c-4786-9170-23010e1f03bd" xsi:nil="true"/>
    <FolderType xmlns="185033f6-6c2c-4786-9170-23010e1f03bd" xsi:nil="true"/>
    <Distribution_Groups xmlns="185033f6-6c2c-4786-9170-23010e1f03bd" xsi:nil="true"/>
    <IsNotebookLocked xmlns="185033f6-6c2c-4786-9170-23010e1f03bd" xsi:nil="true"/>
    <CultureName xmlns="185033f6-6c2c-4786-9170-23010e1f03bd" xsi:nil="true"/>
    <Owner xmlns="185033f6-6c2c-4786-9170-23010e1f03bd">
      <UserInfo>
        <DisplayName/>
        <AccountId xsi:nil="true"/>
        <AccountType/>
      </UserInfo>
    </Owner>
    <Leaders xmlns="185033f6-6c2c-4786-9170-23010e1f03bd">
      <UserInfo>
        <DisplayName/>
        <AccountId xsi:nil="true"/>
        <AccountType/>
      </UserInfo>
    </Leaders>
    <Members xmlns="185033f6-6c2c-4786-9170-23010e1f03bd">
      <UserInfo>
        <DisplayName/>
        <AccountId xsi:nil="true"/>
        <AccountType/>
      </UserInfo>
    </Members>
    <Member_Groups xmlns="185033f6-6c2c-4786-9170-23010e1f03bd">
      <UserInfo>
        <DisplayName/>
        <AccountId xsi:nil="true"/>
        <AccountType/>
      </UserInfo>
    </Member_Groups>
    <NotebookType xmlns="185033f6-6c2c-4786-9170-23010e1f03bd" xsi:nil="true"/>
    <lcf76f155ced4ddcb4097134ff3c332f xmlns="185033f6-6c2c-4786-9170-23010e1f03b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47A8F30-7F2B-4408-BAFD-772CE03E427C}"/>
</file>

<file path=customXml/itemProps2.xml><?xml version="1.0" encoding="utf-8"?>
<ds:datastoreItem xmlns:ds="http://schemas.openxmlformats.org/officeDocument/2006/customXml" ds:itemID="{21D65DC6-5896-4986-8999-C57697754DE6}">
  <ds:schemaRefs>
    <ds:schemaRef ds:uri="http://schemas.microsoft.com/sharepoint/v3/contenttype/forms"/>
  </ds:schemaRefs>
</ds:datastoreItem>
</file>

<file path=customXml/itemProps3.xml><?xml version="1.0" encoding="utf-8"?>
<ds:datastoreItem xmlns:ds="http://schemas.openxmlformats.org/officeDocument/2006/customXml" ds:itemID="{15FF5E1C-CEB9-4017-B93C-7798C448F022}">
  <ds:schemaRefs>
    <ds:schemaRef ds:uri="http://schemas.microsoft.com/office/2006/documentManagement/types"/>
    <ds:schemaRef ds:uri="http://purl.org/dc/dcmitype/"/>
    <ds:schemaRef ds:uri="http://purl.org/dc/elements/1.1/"/>
    <ds:schemaRef ds:uri="http://purl.org/dc/terms/"/>
    <ds:schemaRef ds:uri="c43fa280-454a-4efa-83bc-b5da11d082f9"/>
    <ds:schemaRef ds:uri="http://schemas.microsoft.com/office/infopath/2007/PartnerControls"/>
    <ds:schemaRef ds:uri="http://schemas.openxmlformats.org/package/2006/metadata/core-properties"/>
    <ds:schemaRef ds:uri="428190aa-a6be-4f13-af2e-856cced33a8b"/>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Hanze powerpoint Verhaal 1</Template>
  <TotalTime>82</TotalTime>
  <Words>5323</Words>
  <Application>Microsoft Macintosh PowerPoint</Application>
  <PresentationFormat>Aangepast</PresentationFormat>
  <Paragraphs>295</Paragraphs>
  <Slides>16</Slides>
  <Notes>15</Notes>
  <HiddenSlides>0</HiddenSlides>
  <MMClips>0</MMClips>
  <ScaleCrop>false</ScaleCrop>
  <HeadingPairs>
    <vt:vector size="6" baseType="variant">
      <vt:variant>
        <vt:lpstr>Gebruikte lettertypen</vt:lpstr>
      </vt:variant>
      <vt:variant>
        <vt:i4>11</vt:i4>
      </vt:variant>
      <vt:variant>
        <vt:lpstr>Thema</vt:lpstr>
      </vt:variant>
      <vt:variant>
        <vt:i4>1</vt:i4>
      </vt:variant>
      <vt:variant>
        <vt:lpstr>Diatitels</vt:lpstr>
      </vt:variant>
      <vt:variant>
        <vt:i4>16</vt:i4>
      </vt:variant>
    </vt:vector>
  </HeadingPairs>
  <TitlesOfParts>
    <vt:vector size="28" baseType="lpstr">
      <vt:lpstr>Aptos</vt:lpstr>
      <vt:lpstr>Aptos,Sans-Serif</vt:lpstr>
      <vt:lpstr>Arial</vt:lpstr>
      <vt:lpstr>Arial,Sans-Serif</vt:lpstr>
      <vt:lpstr>Calibri</vt:lpstr>
      <vt:lpstr>Courier New</vt:lpstr>
      <vt:lpstr>Courier New,monospace</vt:lpstr>
      <vt:lpstr>Symbol</vt:lpstr>
      <vt:lpstr>Symbol,Sans-Serif</vt:lpstr>
      <vt:lpstr>Wingdings</vt:lpstr>
      <vt:lpstr>Wingdings,Sans-Serif</vt:lpstr>
      <vt:lpstr>Kantoorthema</vt:lpstr>
      <vt:lpstr>Verhalen van kracht en kwetsbaarheid</vt:lpstr>
      <vt:lpstr>Verhaal 4:  Leerkracht van leerling met trauma door mishandeling in het speciaal onderwijs (cluster 4) </vt:lpstr>
      <vt:lpstr>1. Introductie verhaal</vt:lpstr>
      <vt:lpstr>1. Introductie verhaal</vt:lpstr>
      <vt:lpstr>Tips van de leerkracht – deel 1</vt:lpstr>
      <vt:lpstr>Tips van de leerkracht – deel 2</vt:lpstr>
      <vt:lpstr>2. Perfectionisme en faalangst (1)</vt:lpstr>
      <vt:lpstr>2. Perfectionisme en faalangst (2)</vt:lpstr>
      <vt:lpstr>3. Hoog en laag gevoel van Teacher Self-Efficacy</vt:lpstr>
      <vt:lpstr>Hoog gevoel van Teacher Self-Efficacy</vt:lpstr>
      <vt:lpstr>Laag gevoel van Teacher Self-Efficacy</vt:lpstr>
      <vt:lpstr>Inzetten versterkers</vt:lpstr>
      <vt:lpstr>4. Trauma door fysieke en verbale mishandeling (1)</vt:lpstr>
      <vt:lpstr>4. Trauma door fysieke en verbale mishandeling (2)</vt:lpstr>
      <vt:lpstr>4. Trauma door fysieke en verbale mishandeling (3)</vt:lpstr>
      <vt:lpstr>Evaluatie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Naber AT, Agnes</dc:creator>
  <cp:lastModifiedBy>Vera de Vries</cp:lastModifiedBy>
  <cp:revision>112</cp:revision>
  <dcterms:created xsi:type="dcterms:W3CDTF">2025-06-23T09:20:15Z</dcterms:created>
  <dcterms:modified xsi:type="dcterms:W3CDTF">2025-09-25T08:28:43Z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2024-02-14T00:00:00Z</vt:filetime>
  </property>
  <property fmtid="{D5CDD505-2E9C-101B-9397-08002B2CF9AE}" pid="3" name="Creator">
    <vt:lpwstr>Adobe InDesign 19.2 (Macintosh)</vt:lpwstr>
  </property>
  <property fmtid="{D5CDD505-2E9C-101B-9397-08002B2CF9AE}" pid="4" name="LastSaved">
    <vt:filetime>2024-02-14T00:00:00Z</vt:filetime>
  </property>
  <property fmtid="{D5CDD505-2E9C-101B-9397-08002B2CF9AE}" pid="5" name="Producer">
    <vt:lpwstr>Adobe PDF Library 17.0</vt:lpwstr>
  </property>
  <property fmtid="{D5CDD505-2E9C-101B-9397-08002B2CF9AE}" pid="6" name="ContentTypeId">
    <vt:lpwstr>0x010100598A167972264A4EB7168E98F12D4173</vt:lpwstr>
  </property>
  <property fmtid="{D5CDD505-2E9C-101B-9397-08002B2CF9AE}" pid="7" name="MediaServiceImageTags">
    <vt:lpwstr/>
  </property>
</Properties>
</file>