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0"/>
  </p:notesMasterIdLst>
  <p:sldIdLst>
    <p:sldId id="319" r:id="rId5"/>
    <p:sldId id="280" r:id="rId6"/>
    <p:sldId id="279" r:id="rId7"/>
    <p:sldId id="307" r:id="rId8"/>
    <p:sldId id="308" r:id="rId9"/>
    <p:sldId id="309" r:id="rId10"/>
    <p:sldId id="317" r:id="rId11"/>
    <p:sldId id="281" r:id="rId12"/>
    <p:sldId id="310" r:id="rId13"/>
    <p:sldId id="311" r:id="rId14"/>
    <p:sldId id="312" r:id="rId15"/>
    <p:sldId id="313" r:id="rId16"/>
    <p:sldId id="315" r:id="rId17"/>
    <p:sldId id="318" r:id="rId18"/>
    <p:sldId id="316" r:id="rId19"/>
  </p:sldIdLst>
  <p:sldSz cx="20104100" cy="11309350"/>
  <p:notesSz cx="20104100" cy="11309350"/>
  <p:defaultTextStyle>
    <a:defPPr>
      <a:defRPr kern="0"/>
    </a:defPPr>
  </p:defaultTextStyle>
  <p:extLst>
    <p:ext uri="{521415D9-36F7-43E2-AB2F-B90AF26B5E84}">
      <p14:sectionLst xmlns:p14="http://schemas.microsoft.com/office/powerpoint/2010/main">
        <p14:section name="voorbeelddia's" id="{0FBB8293-95A2-4608-A39C-C7B958D3B2CC}">
          <p14:sldIdLst>
            <p14:sldId id="319"/>
            <p14:sldId id="280"/>
            <p14:sldId id="279"/>
            <p14:sldId id="307"/>
            <p14:sldId id="308"/>
            <p14:sldId id="309"/>
            <p14:sldId id="317"/>
            <p14:sldId id="281"/>
            <p14:sldId id="310"/>
            <p14:sldId id="311"/>
            <p14:sldId id="312"/>
            <p14:sldId id="313"/>
            <p14:sldId id="315"/>
            <p14:sldId id="318"/>
            <p14:sldId id="316"/>
          </p14:sldIdLst>
        </p14:section>
      </p14:sectionLst>
    </p:ex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7D37800-C346-218C-D264-0EB372065719}" name="Remmelt Brink" initials="RB" userId="35f1e34d47162704" providerId="Windows Live"/>
  <p188:author id="{F475D005-06F4-00D3-79BE-8CC55A3B1B43}" name="Naber AT, Agnes" initials="AN" userId="S::a.t.naber@pl.hanze.nl::1de4adb8-2eec-4ec4-b651-b6432a5dc79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578494"/>
    <a:srgbClr val="9E66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69E8734-AC76-A543-975B-3361D5750E97}" v="5" dt="2025-09-25T08:29:46.294"/>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478"/>
    <p:restoredTop sz="85569"/>
  </p:normalViewPr>
  <p:slideViewPr>
    <p:cSldViewPr snapToGrid="0">
      <p:cViewPr varScale="1">
        <p:scale>
          <a:sx n="38" d="100"/>
          <a:sy n="38" d="100"/>
        </p:scale>
        <p:origin x="580" y="72"/>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ber AT, Agnes" userId="1de4adb8-2eec-4ec4-b651-b6432a5dc791" providerId="ADAL" clId="{EA92DB75-3490-4CAD-9342-0DF090F6BC87}"/>
    <pc:docChg chg="undo redo custSel addSld delSld modSld modSection">
      <pc:chgData name="Naber AT, Agnes" userId="1de4adb8-2eec-4ec4-b651-b6432a5dc791" providerId="ADAL" clId="{EA92DB75-3490-4CAD-9342-0DF090F6BC87}" dt="2025-06-23T14:59:08.578" v="238"/>
      <pc:docMkLst>
        <pc:docMk/>
      </pc:docMkLst>
      <pc:sldChg chg="modSp mod modCm">
        <pc:chgData name="Naber AT, Agnes" userId="1de4adb8-2eec-4ec4-b651-b6432a5dc791" providerId="ADAL" clId="{EA92DB75-3490-4CAD-9342-0DF090F6BC87}" dt="2025-06-23T14:37:44.706" v="0"/>
        <pc:sldMkLst>
          <pc:docMk/>
          <pc:sldMk cId="1766591923" sldId="280"/>
        </pc:sldMkLst>
        <pc:extLst>
          <p:ext xmlns:p="http://schemas.openxmlformats.org/presentationml/2006/main" uri="{D6D511B9-2390-475A-947B-AFAB55BFBCF1}">
            <pc226:cmChg xmlns:pc226="http://schemas.microsoft.com/office/powerpoint/2022/06/main/command" chg="mod">
              <pc226:chgData name="Naber AT, Agnes" userId="1de4adb8-2eec-4ec4-b651-b6432a5dc791" providerId="ADAL" clId="{EA92DB75-3490-4CAD-9342-0DF090F6BC87}" dt="2025-06-23T14:37:44.706" v="0"/>
              <pc2:cmMkLst xmlns:pc2="http://schemas.microsoft.com/office/powerpoint/2019/9/main/command">
                <pc:docMk/>
                <pc:sldMk cId="1766591923" sldId="280"/>
                <pc2:cmMk id="{1DCD7A9B-12FA-41BB-B38C-D10E1A343074}"/>
              </pc2:cmMkLst>
            </pc226:cmChg>
          </p:ext>
        </pc:extLst>
      </pc:sldChg>
      <pc:sldChg chg="addSp delSp modSp mod">
        <pc:chgData name="Naber AT, Agnes" userId="1de4adb8-2eec-4ec4-b651-b6432a5dc791" providerId="ADAL" clId="{EA92DB75-3490-4CAD-9342-0DF090F6BC87}" dt="2025-06-23T14:49:42.073" v="144" actId="20577"/>
        <pc:sldMkLst>
          <pc:docMk/>
          <pc:sldMk cId="1681548029" sldId="281"/>
        </pc:sldMkLst>
      </pc:sldChg>
      <pc:sldChg chg="modSp mod">
        <pc:chgData name="Naber AT, Agnes" userId="1de4adb8-2eec-4ec4-b651-b6432a5dc791" providerId="ADAL" clId="{EA92DB75-3490-4CAD-9342-0DF090F6BC87}" dt="2025-06-23T14:44:09.857" v="30" actId="20577"/>
        <pc:sldMkLst>
          <pc:docMk/>
          <pc:sldMk cId="3289440769" sldId="307"/>
        </pc:sldMkLst>
      </pc:sldChg>
      <pc:sldChg chg="modSp mod">
        <pc:chgData name="Naber AT, Agnes" userId="1de4adb8-2eec-4ec4-b651-b6432a5dc791" providerId="ADAL" clId="{EA92DB75-3490-4CAD-9342-0DF090F6BC87}" dt="2025-06-23T14:46:11.822" v="62" actId="14100"/>
        <pc:sldMkLst>
          <pc:docMk/>
          <pc:sldMk cId="2152395404" sldId="308"/>
        </pc:sldMkLst>
      </pc:sldChg>
      <pc:sldChg chg="modSp mod">
        <pc:chgData name="Naber AT, Agnes" userId="1de4adb8-2eec-4ec4-b651-b6432a5dc791" providerId="ADAL" clId="{EA92DB75-3490-4CAD-9342-0DF090F6BC87}" dt="2025-06-23T14:48:17.977" v="104" actId="14100"/>
        <pc:sldMkLst>
          <pc:docMk/>
          <pc:sldMk cId="2516996494" sldId="309"/>
        </pc:sldMkLst>
      </pc:sldChg>
      <pc:sldChg chg="modSp mod">
        <pc:chgData name="Naber AT, Agnes" userId="1de4adb8-2eec-4ec4-b651-b6432a5dc791" providerId="ADAL" clId="{EA92DB75-3490-4CAD-9342-0DF090F6BC87}" dt="2025-06-23T14:50:10.732" v="147" actId="20577"/>
        <pc:sldMkLst>
          <pc:docMk/>
          <pc:sldMk cId="2751840321" sldId="310"/>
        </pc:sldMkLst>
      </pc:sldChg>
      <pc:sldChg chg="addSp delSp modSp mod">
        <pc:chgData name="Naber AT, Agnes" userId="1de4adb8-2eec-4ec4-b651-b6432a5dc791" providerId="ADAL" clId="{EA92DB75-3490-4CAD-9342-0DF090F6BC87}" dt="2025-06-23T14:51:41.191" v="164" actId="5793"/>
        <pc:sldMkLst>
          <pc:docMk/>
          <pc:sldMk cId="2946684557" sldId="311"/>
        </pc:sldMkLst>
      </pc:sldChg>
      <pc:sldChg chg="addSp delSp modSp mod">
        <pc:chgData name="Naber AT, Agnes" userId="1de4adb8-2eec-4ec4-b651-b6432a5dc791" providerId="ADAL" clId="{EA92DB75-3490-4CAD-9342-0DF090F6BC87}" dt="2025-06-23T14:53:45.094" v="178" actId="12"/>
        <pc:sldMkLst>
          <pc:docMk/>
          <pc:sldMk cId="2824969353" sldId="312"/>
        </pc:sldMkLst>
      </pc:sldChg>
      <pc:sldChg chg="addSp delSp modSp mod">
        <pc:chgData name="Naber AT, Agnes" userId="1de4adb8-2eec-4ec4-b651-b6432a5dc791" providerId="ADAL" clId="{EA92DB75-3490-4CAD-9342-0DF090F6BC87}" dt="2025-06-23T14:59:08.578" v="238"/>
        <pc:sldMkLst>
          <pc:docMk/>
          <pc:sldMk cId="2589222016" sldId="315"/>
        </pc:sldMkLst>
      </pc:sldChg>
      <pc:sldChg chg="del">
        <pc:chgData name="Naber AT, Agnes" userId="1de4adb8-2eec-4ec4-b651-b6432a5dc791" providerId="ADAL" clId="{EA92DB75-3490-4CAD-9342-0DF090F6BC87}" dt="2025-06-23T14:55:48.594" v="189" actId="47"/>
        <pc:sldMkLst>
          <pc:docMk/>
          <pc:sldMk cId="3289587772" sldId="316"/>
        </pc:sldMkLst>
      </pc:sldChg>
      <pc:sldChg chg="modSp add mod">
        <pc:chgData name="Naber AT, Agnes" userId="1de4adb8-2eec-4ec4-b651-b6432a5dc791" providerId="ADAL" clId="{EA92DB75-3490-4CAD-9342-0DF090F6BC87}" dt="2025-06-23T14:48:11.256" v="103" actId="14100"/>
        <pc:sldMkLst>
          <pc:docMk/>
          <pc:sldMk cId="493810185" sldId="317"/>
        </pc:sldMkLst>
      </pc:sldChg>
      <pc:sldChg chg="addSp delSp modSp add mod">
        <pc:chgData name="Naber AT, Agnes" userId="1de4adb8-2eec-4ec4-b651-b6432a5dc791" providerId="ADAL" clId="{EA92DB75-3490-4CAD-9342-0DF090F6BC87}" dt="2025-06-23T14:58:58.507" v="236" actId="732"/>
        <pc:sldMkLst>
          <pc:docMk/>
          <pc:sldMk cId="205239767" sldId="318"/>
        </pc:sldMkLst>
      </pc:sldChg>
    </pc:docChg>
  </pc:docChgLst>
  <pc:docChgLst>
    <pc:chgData name="Abrahamse HG, Heleen" userId="789e87ba-3171-43db-bad0-049b5e766a6b" providerId="ADAL" clId="{90C38F30-A83A-42BB-8E22-F4D497AC28F2}"/>
    <pc:docChg chg="modSld">
      <pc:chgData name="Abrahamse HG, Heleen" userId="789e87ba-3171-43db-bad0-049b5e766a6b" providerId="ADAL" clId="{90C38F30-A83A-42BB-8E22-F4D497AC28F2}" dt="2025-09-25T11:24:27.065" v="1" actId="20577"/>
      <pc:docMkLst>
        <pc:docMk/>
      </pc:docMkLst>
      <pc:sldChg chg="modSp mod">
        <pc:chgData name="Abrahamse HG, Heleen" userId="789e87ba-3171-43db-bad0-049b5e766a6b" providerId="ADAL" clId="{90C38F30-A83A-42BB-8E22-F4D497AC28F2}" dt="2025-09-25T11:24:27.065" v="1" actId="20577"/>
        <pc:sldMkLst>
          <pc:docMk/>
          <pc:sldMk cId="1766591923" sldId="280"/>
        </pc:sldMkLst>
        <pc:spChg chg="mod">
          <ac:chgData name="Abrahamse HG, Heleen" userId="789e87ba-3171-43db-bad0-049b5e766a6b" providerId="ADAL" clId="{90C38F30-A83A-42BB-8E22-F4D497AC28F2}" dt="2025-09-25T11:24:27.065" v="1" actId="20577"/>
          <ac:spMkLst>
            <pc:docMk/>
            <pc:sldMk cId="1766591923" sldId="280"/>
            <ac:spMk id="2" creationId="{4A8CCB02-9A7F-2651-8334-0529DE183519}"/>
          </ac:spMkLst>
        </pc:spChg>
      </pc:sldChg>
    </pc:docChg>
  </pc:docChgLst>
  <pc:docChgLst>
    <pc:chgData name="Vries VL de, Vera" userId="e5f67279-96b9-467a-a9e1-96a17e860913" providerId="ADAL" clId="{0CE0B62E-091C-5A05-AC36-B27A9027F071}"/>
    <pc:docChg chg="undo custSel delSld modSld modSection">
      <pc:chgData name="Vries VL de, Vera" userId="e5f67279-96b9-467a-a9e1-96a17e860913" providerId="ADAL" clId="{0CE0B62E-091C-5A05-AC36-B27A9027F071}" dt="2025-09-25T08:29:46.780" v="15" actId="27614"/>
      <pc:docMkLst>
        <pc:docMk/>
      </pc:docMkLst>
      <pc:sldChg chg="del">
        <pc:chgData name="Vries VL de, Vera" userId="e5f67279-96b9-467a-a9e1-96a17e860913" providerId="ADAL" clId="{0CE0B62E-091C-5A05-AC36-B27A9027F071}" dt="2025-09-16T10:51:20.317" v="0" actId="2696"/>
        <pc:sldMkLst>
          <pc:docMk/>
          <pc:sldMk cId="0" sldId="256"/>
        </pc:sldMkLst>
      </pc:sldChg>
      <pc:sldChg chg="del">
        <pc:chgData name="Vries VL de, Vera" userId="e5f67279-96b9-467a-a9e1-96a17e860913" providerId="ADAL" clId="{0CE0B62E-091C-5A05-AC36-B27A9027F071}" dt="2025-09-16T10:51:22.744" v="1" actId="2696"/>
        <pc:sldMkLst>
          <pc:docMk/>
          <pc:sldMk cId="402252690" sldId="288"/>
        </pc:sldMkLst>
      </pc:sldChg>
      <pc:sldChg chg="addSp delSp modSp mod modClrScheme chgLayout">
        <pc:chgData name="Vries VL de, Vera" userId="e5f67279-96b9-467a-a9e1-96a17e860913" providerId="ADAL" clId="{0CE0B62E-091C-5A05-AC36-B27A9027F071}" dt="2025-09-25T08:29:46.780" v="15" actId="27614"/>
        <pc:sldMkLst>
          <pc:docMk/>
          <pc:sldMk cId="1131884234" sldId="319"/>
        </pc:sldMkLst>
        <pc:spChg chg="mod">
          <ac:chgData name="Vries VL de, Vera" userId="e5f67279-96b9-467a-a9e1-96a17e860913" providerId="ADAL" clId="{0CE0B62E-091C-5A05-AC36-B27A9027F071}" dt="2025-09-25T08:29:20.909" v="14" actId="26606"/>
          <ac:spMkLst>
            <pc:docMk/>
            <pc:sldMk cId="1131884234" sldId="319"/>
            <ac:spMk id="3" creationId="{49DBFD50-86BB-8416-EAC2-A6FFE05BA01B}"/>
          </ac:spMkLst>
        </pc:spChg>
        <pc:spChg chg="mod">
          <ac:chgData name="Vries VL de, Vera" userId="e5f67279-96b9-467a-a9e1-96a17e860913" providerId="ADAL" clId="{0CE0B62E-091C-5A05-AC36-B27A9027F071}" dt="2025-09-25T08:29:20.909" v="14" actId="26606"/>
          <ac:spMkLst>
            <pc:docMk/>
            <pc:sldMk cId="1131884234" sldId="319"/>
            <ac:spMk id="6" creationId="{228A0422-E103-7A74-8232-A07A4746788B}"/>
          </ac:spMkLst>
        </pc:spChg>
        <pc:spChg chg="mod">
          <ac:chgData name="Vries VL de, Vera" userId="e5f67279-96b9-467a-a9e1-96a17e860913" providerId="ADAL" clId="{0CE0B62E-091C-5A05-AC36-B27A9027F071}" dt="2025-09-25T08:29:20.909" v="14" actId="26606"/>
          <ac:spMkLst>
            <pc:docMk/>
            <pc:sldMk cId="1131884234" sldId="319"/>
            <ac:spMk id="1035" creationId="{9E09654A-7C93-68CD-FDE4-61EBD3475F56}"/>
          </ac:spMkLst>
        </pc:spChg>
        <pc:spChg chg="add del">
          <ac:chgData name="Vries VL de, Vera" userId="e5f67279-96b9-467a-a9e1-96a17e860913" providerId="ADAL" clId="{0CE0B62E-091C-5A05-AC36-B27A9027F071}" dt="2025-09-25T08:29:20.909" v="14" actId="26606"/>
          <ac:spMkLst>
            <pc:docMk/>
            <pc:sldMk cId="1131884234" sldId="319"/>
            <ac:spMk id="1050" creationId="{ED4EE47A-FB27-1E5A-9F67-43D61EDA0262}"/>
          </ac:spMkLst>
        </pc:spChg>
        <pc:spChg chg="add del">
          <ac:chgData name="Vries VL de, Vera" userId="e5f67279-96b9-467a-a9e1-96a17e860913" providerId="ADAL" clId="{0CE0B62E-091C-5A05-AC36-B27A9027F071}" dt="2025-09-25T08:29:20.909" v="14" actId="26606"/>
          <ac:spMkLst>
            <pc:docMk/>
            <pc:sldMk cId="1131884234" sldId="319"/>
            <ac:spMk id="1052" creationId="{D8D951C3-C4D8-9BAE-84C9-AE48AD7BEFE4}"/>
          </ac:spMkLst>
        </pc:spChg>
        <pc:spChg chg="add mod">
          <ac:chgData name="Vries VL de, Vera" userId="e5f67279-96b9-467a-a9e1-96a17e860913" providerId="ADAL" clId="{0CE0B62E-091C-5A05-AC36-B27A9027F071}" dt="2025-09-25T08:29:20.909" v="14" actId="26606"/>
          <ac:spMkLst>
            <pc:docMk/>
            <pc:sldMk cId="1131884234" sldId="319"/>
            <ac:spMk id="1057" creationId="{2AB7BC00-77E4-C75F-C68D-256EFFF64198}"/>
          </ac:spMkLst>
        </pc:spChg>
        <pc:spChg chg="add mod">
          <ac:chgData name="Vries VL de, Vera" userId="e5f67279-96b9-467a-a9e1-96a17e860913" providerId="ADAL" clId="{0CE0B62E-091C-5A05-AC36-B27A9027F071}" dt="2025-09-25T08:29:20.909" v="14" actId="26606"/>
          <ac:spMkLst>
            <pc:docMk/>
            <pc:sldMk cId="1131884234" sldId="319"/>
            <ac:spMk id="1059" creationId="{7E2C51D0-A2B6-7711-0CC3-3B27D76BEAD7}"/>
          </ac:spMkLst>
        </pc:spChg>
        <pc:picChg chg="add del mod ord">
          <ac:chgData name="Vries VL de, Vera" userId="e5f67279-96b9-467a-a9e1-96a17e860913" providerId="ADAL" clId="{0CE0B62E-091C-5A05-AC36-B27A9027F071}" dt="2025-09-25T08:28:53.145" v="7" actId="478"/>
          <ac:picMkLst>
            <pc:docMk/>
            <pc:sldMk cId="1131884234" sldId="319"/>
            <ac:picMk id="2" creationId="{554BEFAF-AA3A-83AC-B2B7-31423D0BA12B}"/>
          </ac:picMkLst>
        </pc:picChg>
        <pc:picChg chg="add mod ord">
          <ac:chgData name="Vries VL de, Vera" userId="e5f67279-96b9-467a-a9e1-96a17e860913" providerId="ADAL" clId="{0CE0B62E-091C-5A05-AC36-B27A9027F071}" dt="2025-09-25T08:29:46.780" v="15" actId="27614"/>
          <ac:picMkLst>
            <pc:docMk/>
            <pc:sldMk cId="1131884234" sldId="319"/>
            <ac:picMk id="4" creationId="{49825139-13EF-B0D4-F94E-A4DFBDC4CEB3}"/>
          </ac:picMkLst>
        </pc:picChg>
      </pc:sldChg>
    </pc:docChg>
  </pc:docChgLst>
  <pc:docChgLst>
    <pc:chgData name="Naber AT, Agnes" userId="S::a.t.naber@pl.hanze.nl::1de4adb8-2eec-4ec4-b651-b6432a5dc791" providerId="AD" clId="Web-{D8BB0F64-55F7-5F7D-5C67-3400FF0F56C2}"/>
    <pc:docChg chg="addSld modSld modSection">
      <pc:chgData name="Naber AT, Agnes" userId="S::a.t.naber@pl.hanze.nl::1de4adb8-2eec-4ec4-b651-b6432a5dc791" providerId="AD" clId="Web-{D8BB0F64-55F7-5F7D-5C67-3400FF0F56C2}" dt="2025-06-30T11:39:23.872" v="163"/>
      <pc:docMkLst>
        <pc:docMk/>
      </pc:docMkLst>
      <pc:sldChg chg="modNotes">
        <pc:chgData name="Naber AT, Agnes" userId="S::a.t.naber@pl.hanze.nl::1de4adb8-2eec-4ec4-b651-b6432a5dc791" providerId="AD" clId="Web-{D8BB0F64-55F7-5F7D-5C67-3400FF0F56C2}" dt="2025-06-30T11:39:23.872" v="163"/>
        <pc:sldMkLst>
          <pc:docMk/>
          <pc:sldMk cId="0" sldId="256"/>
        </pc:sldMkLst>
      </pc:sldChg>
      <pc:sldChg chg="modNotes">
        <pc:chgData name="Naber AT, Agnes" userId="S::a.t.naber@pl.hanze.nl::1de4adb8-2eec-4ec4-b651-b6432a5dc791" providerId="AD" clId="Web-{D8BB0F64-55F7-5F7D-5C67-3400FF0F56C2}" dt="2025-06-30T11:29:13.914" v="11"/>
        <pc:sldMkLst>
          <pc:docMk/>
          <pc:sldMk cId="903855085" sldId="279"/>
        </pc:sldMkLst>
      </pc:sldChg>
      <pc:sldChg chg="modNotes">
        <pc:chgData name="Naber AT, Agnes" userId="S::a.t.naber@pl.hanze.nl::1de4adb8-2eec-4ec4-b651-b6432a5dc791" providerId="AD" clId="Web-{D8BB0F64-55F7-5F7D-5C67-3400FF0F56C2}" dt="2025-06-30T11:28:15.099" v="7"/>
        <pc:sldMkLst>
          <pc:docMk/>
          <pc:sldMk cId="1766591923" sldId="280"/>
        </pc:sldMkLst>
      </pc:sldChg>
      <pc:sldChg chg="modNotes">
        <pc:chgData name="Naber AT, Agnes" userId="S::a.t.naber@pl.hanze.nl::1de4adb8-2eec-4ec4-b651-b6432a5dc791" providerId="AD" clId="Web-{D8BB0F64-55F7-5F7D-5C67-3400FF0F56C2}" dt="2025-06-30T11:30:55.386" v="24"/>
        <pc:sldMkLst>
          <pc:docMk/>
          <pc:sldMk cId="1681548029" sldId="281"/>
        </pc:sldMkLst>
      </pc:sldChg>
      <pc:sldChg chg="modNotes">
        <pc:chgData name="Naber AT, Agnes" userId="S::a.t.naber@pl.hanze.nl::1de4adb8-2eec-4ec4-b651-b6432a5dc791" providerId="AD" clId="Web-{D8BB0F64-55F7-5F7D-5C67-3400FF0F56C2}" dt="2025-06-30T11:29:59.618" v="18"/>
        <pc:sldMkLst>
          <pc:docMk/>
          <pc:sldMk cId="3289440769" sldId="307"/>
        </pc:sldMkLst>
      </pc:sldChg>
      <pc:sldChg chg="modNotes">
        <pc:chgData name="Naber AT, Agnes" userId="S::a.t.naber@pl.hanze.nl::1de4adb8-2eec-4ec4-b651-b6432a5dc791" providerId="AD" clId="Web-{D8BB0F64-55F7-5F7D-5C67-3400FF0F56C2}" dt="2025-06-30T11:30:11.697" v="20"/>
        <pc:sldMkLst>
          <pc:docMk/>
          <pc:sldMk cId="2152395404" sldId="308"/>
        </pc:sldMkLst>
      </pc:sldChg>
      <pc:sldChg chg="modNotes">
        <pc:chgData name="Naber AT, Agnes" userId="S::a.t.naber@pl.hanze.nl::1de4adb8-2eec-4ec4-b651-b6432a5dc791" providerId="AD" clId="Web-{D8BB0F64-55F7-5F7D-5C67-3400FF0F56C2}" dt="2025-06-30T11:31:27.606" v="26"/>
        <pc:sldMkLst>
          <pc:docMk/>
          <pc:sldMk cId="2751840321" sldId="310"/>
        </pc:sldMkLst>
      </pc:sldChg>
      <pc:sldChg chg="modSp modNotes">
        <pc:chgData name="Naber AT, Agnes" userId="S::a.t.naber@pl.hanze.nl::1de4adb8-2eec-4ec4-b651-b6432a5dc791" providerId="AD" clId="Web-{D8BB0F64-55F7-5F7D-5C67-3400FF0F56C2}" dt="2025-06-30T11:32:18.092" v="32"/>
        <pc:sldMkLst>
          <pc:docMk/>
          <pc:sldMk cId="2946684557" sldId="311"/>
        </pc:sldMkLst>
      </pc:sldChg>
      <pc:sldChg chg="modSp modNotes">
        <pc:chgData name="Naber AT, Agnes" userId="S::a.t.naber@pl.hanze.nl::1de4adb8-2eec-4ec4-b651-b6432a5dc791" providerId="AD" clId="Web-{D8BB0F64-55F7-5F7D-5C67-3400FF0F56C2}" dt="2025-06-30T11:35:06.676" v="61" actId="20577"/>
        <pc:sldMkLst>
          <pc:docMk/>
          <pc:sldMk cId="2824969353" sldId="312"/>
        </pc:sldMkLst>
      </pc:sldChg>
      <pc:sldChg chg="modNotes">
        <pc:chgData name="Naber AT, Agnes" userId="S::a.t.naber@pl.hanze.nl::1de4adb8-2eec-4ec4-b651-b6432a5dc791" providerId="AD" clId="Web-{D8BB0F64-55F7-5F7D-5C67-3400FF0F56C2}" dt="2025-06-30T11:34:41.800" v="59"/>
        <pc:sldMkLst>
          <pc:docMk/>
          <pc:sldMk cId="3103113298" sldId="313"/>
        </pc:sldMkLst>
      </pc:sldChg>
      <pc:sldChg chg="modSp modNotes">
        <pc:chgData name="Naber AT, Agnes" userId="S::a.t.naber@pl.hanze.nl::1de4adb8-2eec-4ec4-b651-b6432a5dc791" providerId="AD" clId="Web-{D8BB0F64-55F7-5F7D-5C67-3400FF0F56C2}" dt="2025-06-30T11:36:54.617" v="73"/>
        <pc:sldMkLst>
          <pc:docMk/>
          <pc:sldMk cId="2589222016" sldId="315"/>
        </pc:sldMkLst>
      </pc:sldChg>
      <pc:sldChg chg="add">
        <pc:chgData name="Naber AT, Agnes" userId="S::a.t.naber@pl.hanze.nl::1de4adb8-2eec-4ec4-b651-b6432a5dc791" providerId="AD" clId="Web-{D8BB0F64-55F7-5F7D-5C67-3400FF0F56C2}" dt="2025-06-30T11:39:08.606" v="154"/>
        <pc:sldMkLst>
          <pc:docMk/>
          <pc:sldMk cId="1442945543" sldId="316"/>
        </pc:sldMkLst>
      </pc:sldChg>
      <pc:sldChg chg="modSp modNotes">
        <pc:chgData name="Naber AT, Agnes" userId="S::a.t.naber@pl.hanze.nl::1de4adb8-2eec-4ec4-b651-b6432a5dc791" providerId="AD" clId="Web-{D8BB0F64-55F7-5F7D-5C67-3400FF0F56C2}" dt="2025-06-30T11:38:56.527" v="153"/>
        <pc:sldMkLst>
          <pc:docMk/>
          <pc:sldMk cId="205239767" sldId="318"/>
        </pc:sldMkLst>
      </pc:sldChg>
    </pc:docChg>
  </pc:docChgLst>
  <pc:docChgLst>
    <pc:chgData name="Vries VL de, Vera" userId="e5f67279-96b9-467a-a9e1-96a17e860913" providerId="ADAL" clId="{D3ED09CE-751B-8642-88B3-F145430F5A54}"/>
    <pc:docChg chg="custSel modSld delSection">
      <pc:chgData name="Vries VL de, Vera" userId="e5f67279-96b9-467a-a9e1-96a17e860913" providerId="ADAL" clId="{D3ED09CE-751B-8642-88B3-F145430F5A54}" dt="2025-06-26T10:21:06.194" v="153" actId="790"/>
      <pc:docMkLst>
        <pc:docMk/>
      </pc:docMkLst>
      <pc:sldChg chg="modNotesTx">
        <pc:chgData name="Vries VL de, Vera" userId="e5f67279-96b9-467a-a9e1-96a17e860913" providerId="ADAL" clId="{D3ED09CE-751B-8642-88B3-F145430F5A54}" dt="2025-06-26T10:11:12.322" v="5" actId="20577"/>
        <pc:sldMkLst>
          <pc:docMk/>
          <pc:sldMk cId="0" sldId="256"/>
        </pc:sldMkLst>
      </pc:sldChg>
      <pc:sldChg chg="delSp mod">
        <pc:chgData name="Vries VL de, Vera" userId="e5f67279-96b9-467a-a9e1-96a17e860913" providerId="ADAL" clId="{D3ED09CE-751B-8642-88B3-F145430F5A54}" dt="2025-06-26T10:11:31.710" v="7" actId="478"/>
        <pc:sldMkLst>
          <pc:docMk/>
          <pc:sldMk cId="2733830748" sldId="276"/>
        </pc:sldMkLst>
      </pc:sldChg>
      <pc:sldChg chg="addSp delSp modSp mod modNotesTx">
        <pc:chgData name="Vries VL de, Vera" userId="e5f67279-96b9-467a-a9e1-96a17e860913" providerId="ADAL" clId="{D3ED09CE-751B-8642-88B3-F145430F5A54}" dt="2025-06-26T10:13:47.188" v="28" actId="20577"/>
        <pc:sldMkLst>
          <pc:docMk/>
          <pc:sldMk cId="903855085" sldId="279"/>
        </pc:sldMkLst>
      </pc:sldChg>
      <pc:sldChg chg="modNotesTx">
        <pc:chgData name="Vries VL de, Vera" userId="e5f67279-96b9-467a-a9e1-96a17e860913" providerId="ADAL" clId="{D3ED09CE-751B-8642-88B3-F145430F5A54}" dt="2025-06-26T10:11:51.120" v="8" actId="790"/>
        <pc:sldMkLst>
          <pc:docMk/>
          <pc:sldMk cId="1766591923" sldId="280"/>
        </pc:sldMkLst>
      </pc:sldChg>
      <pc:sldChg chg="modNotesTx">
        <pc:chgData name="Vries VL de, Vera" userId="e5f67279-96b9-467a-a9e1-96a17e860913" providerId="ADAL" clId="{D3ED09CE-751B-8642-88B3-F145430F5A54}" dt="2025-06-26T10:14:40.156" v="40" actId="790"/>
        <pc:sldMkLst>
          <pc:docMk/>
          <pc:sldMk cId="1681548029" sldId="281"/>
        </pc:sldMkLst>
      </pc:sldChg>
      <pc:sldChg chg="modNotesTx">
        <pc:chgData name="Vries VL de, Vera" userId="e5f67279-96b9-467a-a9e1-96a17e860913" providerId="ADAL" clId="{D3ED09CE-751B-8642-88B3-F145430F5A54}" dt="2025-06-26T10:13:58.554" v="34" actId="790"/>
        <pc:sldMkLst>
          <pc:docMk/>
          <pc:sldMk cId="3289440769" sldId="307"/>
        </pc:sldMkLst>
      </pc:sldChg>
      <pc:sldChg chg="modNotesTx">
        <pc:chgData name="Vries VL de, Vera" userId="e5f67279-96b9-467a-a9e1-96a17e860913" providerId="ADAL" clId="{D3ED09CE-751B-8642-88B3-F145430F5A54}" dt="2025-06-26T10:15:05.316" v="46" actId="790"/>
        <pc:sldMkLst>
          <pc:docMk/>
          <pc:sldMk cId="2946684557" sldId="311"/>
        </pc:sldMkLst>
      </pc:sldChg>
      <pc:sldChg chg="addSp modSp mod modNotesTx">
        <pc:chgData name="Vries VL de, Vera" userId="e5f67279-96b9-467a-a9e1-96a17e860913" providerId="ADAL" clId="{D3ED09CE-751B-8642-88B3-F145430F5A54}" dt="2025-06-26T10:19:40.309" v="136" actId="20577"/>
        <pc:sldMkLst>
          <pc:docMk/>
          <pc:sldMk cId="2824969353" sldId="312"/>
        </pc:sldMkLst>
      </pc:sldChg>
      <pc:sldChg chg="modNotesTx">
        <pc:chgData name="Vries VL de, Vera" userId="e5f67279-96b9-467a-a9e1-96a17e860913" providerId="ADAL" clId="{D3ED09CE-751B-8642-88B3-F145430F5A54}" dt="2025-06-26T10:20:16.580" v="141" actId="20577"/>
        <pc:sldMkLst>
          <pc:docMk/>
          <pc:sldMk cId="3103113298" sldId="313"/>
        </pc:sldMkLst>
      </pc:sldChg>
      <pc:sldChg chg="modNotesTx">
        <pc:chgData name="Vries VL de, Vera" userId="e5f67279-96b9-467a-a9e1-96a17e860913" providerId="ADAL" clId="{D3ED09CE-751B-8642-88B3-F145430F5A54}" dt="2025-06-26T10:20:31.485" v="147" actId="790"/>
        <pc:sldMkLst>
          <pc:docMk/>
          <pc:sldMk cId="2589222016" sldId="315"/>
        </pc:sldMkLst>
      </pc:sldChg>
      <pc:sldChg chg="modNotesTx">
        <pc:chgData name="Vries VL de, Vera" userId="e5f67279-96b9-467a-a9e1-96a17e860913" providerId="ADAL" clId="{D3ED09CE-751B-8642-88B3-F145430F5A54}" dt="2025-06-26T10:21:06.194" v="153" actId="790"/>
        <pc:sldMkLst>
          <pc:docMk/>
          <pc:sldMk cId="205239767" sldId="318"/>
        </pc:sldMkLst>
      </pc:sldChg>
    </pc:docChg>
  </pc:docChgLst>
  <pc:docChgLst>
    <pc:chgData name="Naber AT, Agnes" userId="S::a.t.naber@pl.hanze.nl::1de4adb8-2eec-4ec4-b651-b6432a5dc791" providerId="AD" clId="Web-{8B515D79-544F-A07B-7615-DFD82BF2D2BB}"/>
    <pc:docChg chg="addSld delSld modSld modSection">
      <pc:chgData name="Naber AT, Agnes" userId="S::a.t.naber@pl.hanze.nl::1de4adb8-2eec-4ec4-b651-b6432a5dc791" providerId="AD" clId="Web-{8B515D79-544F-A07B-7615-DFD82BF2D2BB}" dt="2025-07-07T11:50:15.580" v="27"/>
      <pc:docMkLst>
        <pc:docMk/>
      </pc:docMkLst>
      <pc:sldChg chg="modNotes">
        <pc:chgData name="Naber AT, Agnes" userId="S::a.t.naber@pl.hanze.nl::1de4adb8-2eec-4ec4-b651-b6432a5dc791" providerId="AD" clId="Web-{8B515D79-544F-A07B-7615-DFD82BF2D2BB}" dt="2025-07-07T11:48:59.641" v="10"/>
        <pc:sldMkLst>
          <pc:docMk/>
          <pc:sldMk cId="0" sldId="256"/>
        </pc:sldMkLst>
      </pc:sldChg>
      <pc:sldChg chg="del">
        <pc:chgData name="Naber AT, Agnes" userId="S::a.t.naber@pl.hanze.nl::1de4adb8-2eec-4ec4-b651-b6432a5dc791" providerId="AD" clId="Web-{8B515D79-544F-A07B-7615-DFD82BF2D2BB}" dt="2025-07-07T11:38:25.326" v="1"/>
        <pc:sldMkLst>
          <pc:docMk/>
          <pc:sldMk cId="2733830748" sldId="276"/>
        </pc:sldMkLst>
      </pc:sldChg>
      <pc:sldChg chg="modNotes">
        <pc:chgData name="Naber AT, Agnes" userId="S::a.t.naber@pl.hanze.nl::1de4adb8-2eec-4ec4-b651-b6432a5dc791" providerId="AD" clId="Web-{8B515D79-544F-A07B-7615-DFD82BF2D2BB}" dt="2025-07-07T11:49:12.766" v="13"/>
        <pc:sldMkLst>
          <pc:docMk/>
          <pc:sldMk cId="903855085" sldId="279"/>
        </pc:sldMkLst>
      </pc:sldChg>
      <pc:sldChg chg="modNotes">
        <pc:chgData name="Naber AT, Agnes" userId="S::a.t.naber@pl.hanze.nl::1de4adb8-2eec-4ec4-b651-b6432a5dc791" providerId="AD" clId="Web-{8B515D79-544F-A07B-7615-DFD82BF2D2BB}" dt="2025-07-07T11:49:31.720" v="17"/>
        <pc:sldMkLst>
          <pc:docMk/>
          <pc:sldMk cId="1681548029" sldId="281"/>
        </pc:sldMkLst>
      </pc:sldChg>
      <pc:sldChg chg="modNotes">
        <pc:chgData name="Naber AT, Agnes" userId="S::a.t.naber@pl.hanze.nl::1de4adb8-2eec-4ec4-b651-b6432a5dc791" providerId="AD" clId="Web-{8B515D79-544F-A07B-7615-DFD82BF2D2BB}" dt="2025-07-07T11:49:19.485" v="15"/>
        <pc:sldMkLst>
          <pc:docMk/>
          <pc:sldMk cId="3289440769" sldId="307"/>
        </pc:sldMkLst>
      </pc:sldChg>
      <pc:sldChg chg="modNotes">
        <pc:chgData name="Naber AT, Agnes" userId="S::a.t.naber@pl.hanze.nl::1de4adb8-2eec-4ec4-b651-b6432a5dc791" providerId="AD" clId="Web-{8B515D79-544F-A07B-7615-DFD82BF2D2BB}" dt="2025-07-07T11:49:50.658" v="21"/>
        <pc:sldMkLst>
          <pc:docMk/>
          <pc:sldMk cId="2946684557" sldId="311"/>
        </pc:sldMkLst>
      </pc:sldChg>
      <pc:sldChg chg="modNotes">
        <pc:chgData name="Naber AT, Agnes" userId="S::a.t.naber@pl.hanze.nl::1de4adb8-2eec-4ec4-b651-b6432a5dc791" providerId="AD" clId="Web-{8B515D79-544F-A07B-7615-DFD82BF2D2BB}" dt="2025-07-07T11:49:58.627" v="23"/>
        <pc:sldMkLst>
          <pc:docMk/>
          <pc:sldMk cId="2824969353" sldId="312"/>
        </pc:sldMkLst>
      </pc:sldChg>
      <pc:sldChg chg="modNotes">
        <pc:chgData name="Naber AT, Agnes" userId="S::a.t.naber@pl.hanze.nl::1de4adb8-2eec-4ec4-b651-b6432a5dc791" providerId="AD" clId="Web-{8B515D79-544F-A07B-7615-DFD82BF2D2BB}" dt="2025-07-07T11:50:09.330" v="25"/>
        <pc:sldMkLst>
          <pc:docMk/>
          <pc:sldMk cId="3103113298" sldId="313"/>
        </pc:sldMkLst>
      </pc:sldChg>
      <pc:sldChg chg="modNotes">
        <pc:chgData name="Naber AT, Agnes" userId="S::a.t.naber@pl.hanze.nl::1de4adb8-2eec-4ec4-b651-b6432a5dc791" providerId="AD" clId="Web-{8B515D79-544F-A07B-7615-DFD82BF2D2BB}" dt="2025-07-07T11:50:15.580" v="27"/>
        <pc:sldMkLst>
          <pc:docMk/>
          <pc:sldMk cId="2589222016" sldId="315"/>
        </pc:sldMkLst>
      </pc:sldChg>
      <pc:sldChg chg="modSp">
        <pc:chgData name="Naber AT, Agnes" userId="S::a.t.naber@pl.hanze.nl::1de4adb8-2eec-4ec4-b651-b6432a5dc791" providerId="AD" clId="Web-{8B515D79-544F-A07B-7615-DFD82BF2D2BB}" dt="2025-07-07T11:48:44.875" v="7" actId="20577"/>
        <pc:sldMkLst>
          <pc:docMk/>
          <pc:sldMk cId="1442945543" sldId="316"/>
        </pc:sldMkLst>
      </pc:sldChg>
      <pc:sldChg chg="add">
        <pc:chgData name="Naber AT, Agnes" userId="S::a.t.naber@pl.hanze.nl::1de4adb8-2eec-4ec4-b651-b6432a5dc791" providerId="AD" clId="Web-{8B515D79-544F-A07B-7615-DFD82BF2D2BB}" dt="2025-07-07T11:38:17.747" v="0"/>
        <pc:sldMkLst>
          <pc:docMk/>
          <pc:sldMk cId="1131884234" sldId="31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a:p>
        </p:txBody>
      </p:sp>
      <p:sp>
        <p:nvSpPr>
          <p:cNvPr id="3" name="Tijdelijke aanduiding voor datum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9E7BEFD6-66EE-49A1-B4A8-EEDDC70D26A6}" type="datetimeFigureOut">
              <a:rPr lang="en-US" smtClean="0"/>
              <a:t>9/25/2025</a:t>
            </a:fld>
            <a:endParaRPr lang="en-US"/>
          </a:p>
        </p:txBody>
      </p:sp>
      <p:sp>
        <p:nvSpPr>
          <p:cNvPr id="4" name="Tijdelijke aanduiding voor dia-afbeelding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US"/>
          </a:p>
        </p:txBody>
      </p:sp>
      <p:sp>
        <p:nvSpPr>
          <p:cNvPr id="5" name="Tijdelijke aanduiding voor notiti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6" name="Tijdelijke aanduiding voor voettekst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a:p>
        </p:txBody>
      </p:sp>
      <p:sp>
        <p:nvSpPr>
          <p:cNvPr id="7" name="Tijdelijke aanduiding voor dianumm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B39B8B-C8EF-42B5-B611-981176E39BF8}" type="slidenum">
              <a:rPr lang="en-US" smtClean="0"/>
              <a:t>‹nr.›</a:t>
            </a:fld>
            <a:endParaRPr lang="en-US"/>
          </a:p>
        </p:txBody>
      </p:sp>
    </p:spTree>
    <p:extLst>
      <p:ext uri="{BB962C8B-B14F-4D97-AF65-F5344CB8AC3E}">
        <p14:creationId xmlns:p14="http://schemas.microsoft.com/office/powerpoint/2010/main" val="284478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hetabc.nl/stappenplan-time-out/"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a:t>
            </a:fld>
            <a:endParaRPr lang="en-US"/>
          </a:p>
        </p:txBody>
      </p:sp>
    </p:spTree>
    <p:extLst>
      <p:ext uri="{BB962C8B-B14F-4D97-AF65-F5344CB8AC3E}">
        <p14:creationId xmlns:p14="http://schemas.microsoft.com/office/powerpoint/2010/main" val="39370359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Mogelijke werkvorm:</a:t>
            </a:r>
            <a:endParaRPr lang="en-US" dirty="0">
              <a:solidFill>
                <a:srgbClr val="444444"/>
              </a:solidFill>
            </a:endParaRPr>
          </a:p>
          <a:p>
            <a:r>
              <a:rPr lang="nl-NL" dirty="0"/>
              <a:t>De docent kan de studenten antwoorden laten invoeren in de </a:t>
            </a:r>
            <a:r>
              <a:rPr lang="nl-NL" dirty="0" err="1"/>
              <a:t>Padlet</a:t>
            </a:r>
            <a:r>
              <a:rPr lang="nl-NL" dirty="0"/>
              <a:t> of </a:t>
            </a:r>
            <a:r>
              <a:rPr lang="nl-NL" dirty="0" err="1"/>
              <a:t>Mentimeter</a:t>
            </a:r>
            <a:r>
              <a:rPr lang="nl-NL" dirty="0"/>
              <a:t>. En dit klassikaal bespreken.</a:t>
            </a:r>
            <a:endParaRPr lang="nl-NL" dirty="0">
              <a:solidFill>
                <a:srgbClr val="444444"/>
              </a:solidFill>
            </a:endParaRPr>
          </a:p>
          <a:p>
            <a:endParaRPr lang="nl-NL" dirty="0">
              <a:solidFill>
                <a:srgbClr val="444444"/>
              </a:solidFill>
            </a:endParaRPr>
          </a:p>
          <a:p>
            <a:r>
              <a:rPr lang="nl-NL" noProof="0" dirty="0"/>
              <a:t>Voor de docent in </a:t>
            </a:r>
            <a:r>
              <a:rPr lang="nl-NL" i="1" dirty="0"/>
              <a:t>Verhalen van kracht en kwetsbaarheid </a:t>
            </a:r>
            <a:r>
              <a:rPr lang="nl-NL" dirty="0"/>
              <a:t>staan</a:t>
            </a:r>
            <a:r>
              <a:rPr lang="nl-NL" noProof="0" dirty="0"/>
              <a:t> mogelijke antwoorden in Bijlage 4</a:t>
            </a:r>
            <a:r>
              <a:rPr lang="nl-NL" dirty="0"/>
              <a:t> en hieronder:</a:t>
            </a:r>
            <a:endParaRPr lang="nl-NL" dirty="0">
              <a:ea typeface="Calibri"/>
              <a:cs typeface="Calibri"/>
            </a:endParaRPr>
          </a:p>
          <a:p>
            <a:pPr marL="171450" indent="-171450" algn="just">
              <a:buFont typeface="Aptos"/>
              <a:buChar char="•"/>
            </a:pPr>
            <a:r>
              <a:rPr lang="nl-NL" b="1" dirty="0"/>
              <a:t>Hoog gevoel van Teacher </a:t>
            </a:r>
            <a:r>
              <a:rPr lang="nl-NL" b="1" dirty="0" err="1"/>
              <a:t>Self-Efficacy</a:t>
            </a:r>
            <a:r>
              <a:rPr lang="nl-NL" b="1" dirty="0"/>
              <a:t> in pre-teaching:</a:t>
            </a:r>
            <a:r>
              <a:rPr lang="nl-NL" dirty="0"/>
              <a:t> Bas geeft aan een hoog gevoel van Teacher </a:t>
            </a:r>
            <a:r>
              <a:rPr lang="nl-NL" dirty="0" err="1"/>
              <a:t>Self-Efficacy</a:t>
            </a:r>
            <a:r>
              <a:rPr lang="nl-NL" dirty="0"/>
              <a:t> te ervaren bij het zorgen voor een veilig pedagogisch klimaat. Zoek online naar tips van de Inspectie van Onderwijs over het pedagogisch klimaat: Welke cruciale elementen bepalen het bereiken van een veilig pedagogisch klimaat, wat bijdraagt aan het verhogen van Teacher </a:t>
            </a:r>
            <a:r>
              <a:rPr lang="nl-NL" dirty="0" err="1"/>
              <a:t>Self-Efficacy</a:t>
            </a:r>
            <a:r>
              <a:rPr lang="nl-NL" dirty="0"/>
              <a:t>? </a:t>
            </a:r>
            <a:endParaRPr lang="nl-NL" dirty="0">
              <a:ea typeface="Calibri"/>
              <a:cs typeface="Calibri"/>
            </a:endParaRPr>
          </a:p>
          <a:p>
            <a:pPr marL="628650" lvl="1" indent="-171450" algn="just">
              <a:buFont typeface="Courier New"/>
              <a:buChar char="○"/>
            </a:pPr>
            <a:r>
              <a:rPr lang="nl-NL" i="1" dirty="0"/>
              <a:t>Gezien en serieus genomen voelen: Dit geldt voor iedereen: de leerlingen, de ouders en de leerkrachten. Hierbij helpt het als de drempels laag en de lijnen kort zijn. Een goede relatie tussen ouders en school is daarbij belangrijk, maar ook dat iedereen zich welkom voelt op de school en in de klas.</a:t>
            </a:r>
            <a:r>
              <a:rPr lang="nl-NL" dirty="0"/>
              <a:t> </a:t>
            </a:r>
            <a:endParaRPr lang="nl-NL" dirty="0">
              <a:ea typeface="Calibri"/>
              <a:cs typeface="Calibri"/>
            </a:endParaRPr>
          </a:p>
          <a:p>
            <a:pPr marL="628650" lvl="1" indent="-171450" algn="just">
              <a:buFont typeface="Courier New"/>
              <a:buChar char="○"/>
            </a:pPr>
            <a:r>
              <a:rPr lang="nl-NL" i="1" dirty="0"/>
              <a:t>Veiligheid: Leerlingen en leerkrachten vinden het belangrijk dat ze zichzelf mogen en durven zijn, dat fouten maken mag en dat er respect is voor elkaar. Dit moet je leerlingen wel leren en samen met ze oefenen. Leerkrachten leren leerlingen normen en waarden (kaders), zoals eerlijkheid, en blijven hier voortdurend het gesprek over voeren. Er ontstaat dan openheid om van alles te bespreken, maar wel binnen de gestelde kaders.</a:t>
            </a:r>
            <a:endParaRPr lang="nl-NL" dirty="0"/>
          </a:p>
          <a:p>
            <a:pPr marL="628650" lvl="1" indent="-171450" algn="just">
              <a:buFont typeface="Courier New"/>
              <a:buChar char="○"/>
            </a:pPr>
            <a:r>
              <a:rPr lang="nl-NL" i="1" dirty="0"/>
              <a:t>Fijne (werk)sfeer: Door voor rust in de klas te zorgen, maar ook ruimte te geven voor gezelligheid en humor zorgen leerkrachten voor een fijne werksfeer. Daarbij is het belangrijk dat de leerkrachten plezier uitstralen en enthousiast zijn. Daarbij hebben de leerkrachten een positieve houding naar de leerlingen en geven hen veel gemeende complimenten.</a:t>
            </a:r>
            <a:endParaRPr lang="nl-NL" dirty="0"/>
          </a:p>
          <a:p>
            <a:pPr marL="628650" lvl="1" indent="-171450" algn="just">
              <a:buFont typeface="Courier New"/>
              <a:buChar char="○"/>
            </a:pPr>
            <a:r>
              <a:rPr lang="nl-NL" i="1" dirty="0"/>
              <a:t>Vaste regels en structuur: Vaste afspraken, duidelijke regels en routines, heldere verwachtingen en gestructureerde kaders dragen bij aan voorspelbaar leerkrachtgedrag. Wanneer leerlingen weten wat ze kunnen verwachten, ervaren ze rust en duidelijkheid. Dit bevordert een positieve leeromgeving waarin leerlingen zich veilig voelen en zich kunnen concentreren op hun taken. Het consequent naleven van deze afspraken door de leerkracht en het regelmatig herinneren van leerlingen aan deze regels zijn essentieel. Deze voorspelbaarheid leidt tot minder incidenten, minder afleiding en dus meer effectieve onderwijstijd.</a:t>
            </a:r>
            <a:endParaRPr lang="nl-NL" dirty="0"/>
          </a:p>
          <a:p>
            <a:endParaRPr lang="nl-NL" dirty="0">
              <a:ea typeface="Calibri" panose="020F0502020204030204"/>
              <a:cs typeface="Calibri" panose="020F0502020204030204"/>
            </a:endParaRP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10</a:t>
            </a:fld>
            <a:endParaRPr lang="en-US"/>
          </a:p>
        </p:txBody>
      </p:sp>
    </p:spTree>
    <p:extLst>
      <p:ext uri="{BB962C8B-B14F-4D97-AF65-F5344CB8AC3E}">
        <p14:creationId xmlns:p14="http://schemas.microsoft.com/office/powerpoint/2010/main" val="11388506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Mogelijke werkvorm:</a:t>
            </a:r>
            <a:endParaRPr lang="en-US" dirty="0">
              <a:solidFill>
                <a:srgbClr val="444444"/>
              </a:solidFill>
            </a:endParaRPr>
          </a:p>
          <a:p>
            <a:r>
              <a:rPr lang="nl-NL" dirty="0"/>
              <a:t>De docent kan de studenten antwoorden laten invoeren in de </a:t>
            </a:r>
            <a:r>
              <a:rPr lang="nl-NL" dirty="0" err="1"/>
              <a:t>Padlet</a:t>
            </a:r>
            <a:r>
              <a:rPr lang="nl-NL" dirty="0"/>
              <a:t> of </a:t>
            </a:r>
            <a:r>
              <a:rPr lang="nl-NL" dirty="0" err="1"/>
              <a:t>Mentimeter</a:t>
            </a:r>
            <a:r>
              <a:rPr lang="nl-NL" dirty="0"/>
              <a:t>. En dit klassikaal bespreken.</a:t>
            </a:r>
            <a:endParaRPr lang="nl-NL" dirty="0">
              <a:solidFill>
                <a:srgbClr val="444444"/>
              </a:solidFill>
            </a:endParaRPr>
          </a:p>
          <a:p>
            <a:endParaRPr lang="nl-NL" dirty="0">
              <a:solidFill>
                <a:srgbClr val="000000"/>
              </a:solidFill>
              <a:ea typeface="Calibri"/>
              <a:cs typeface="Calibri"/>
            </a:endParaRPr>
          </a:p>
          <a:p>
            <a:r>
              <a:rPr lang="nl-NL" dirty="0">
                <a:ea typeface="Calibri"/>
                <a:cs typeface="Calibri"/>
              </a:rPr>
              <a:t>Tip: </a:t>
            </a:r>
            <a:r>
              <a:rPr lang="nl-NL" dirty="0"/>
              <a:t>de studenten kunnen</a:t>
            </a:r>
            <a:r>
              <a:rPr lang="nl-NL" dirty="0">
                <a:solidFill>
                  <a:srgbClr val="000000"/>
                </a:solidFill>
              </a:rPr>
              <a:t> ook een alternatieve bron raadplegen in plaats van </a:t>
            </a:r>
            <a:r>
              <a:rPr lang="nl-NL" err="1">
                <a:solidFill>
                  <a:srgbClr val="000000"/>
                </a:solidFill>
              </a:rPr>
              <a:t>Marzano</a:t>
            </a:r>
            <a:r>
              <a:rPr lang="nl-NL" dirty="0">
                <a:solidFill>
                  <a:srgbClr val="000000"/>
                </a:solidFill>
              </a:rPr>
              <a:t> &amp; Miedema</a:t>
            </a:r>
            <a:endParaRPr lang="nl-NL" dirty="0">
              <a:solidFill>
                <a:srgbClr val="000000"/>
              </a:solidFill>
              <a:ea typeface="Calibri"/>
              <a:cs typeface="Calibri"/>
            </a:endParaRPr>
          </a:p>
          <a:p>
            <a:endParaRPr lang="nl-NL" dirty="0">
              <a:solidFill>
                <a:srgbClr val="444444"/>
              </a:solidFill>
            </a:endParaRPr>
          </a:p>
          <a:p>
            <a:r>
              <a:rPr lang="nl-NL" dirty="0"/>
              <a:t>Voor de docent in </a:t>
            </a:r>
            <a:r>
              <a:rPr lang="nl-NL" i="1" dirty="0"/>
              <a:t>Verhalen van kracht en kwetsbaarheid</a:t>
            </a:r>
            <a:r>
              <a:rPr lang="nl-NL" dirty="0"/>
              <a:t> staan mogelijke antwoorden in Bijlage 4 en hieronder: </a:t>
            </a:r>
            <a:endParaRPr lang="nl-NL" dirty="0">
              <a:ea typeface="Calibri"/>
              <a:cs typeface="Calibri"/>
            </a:endParaRPr>
          </a:p>
          <a:p>
            <a:pPr marL="171450" indent="-171450" algn="just">
              <a:buFont typeface="Aptos"/>
              <a:buChar char="•"/>
            </a:pPr>
            <a:r>
              <a:rPr lang="nl-NL" b="1" dirty="0"/>
              <a:t>Laag gevoel van Teacher </a:t>
            </a:r>
            <a:r>
              <a:rPr lang="nl-NL" b="1" dirty="0" err="1"/>
              <a:t>Self-Efficacy</a:t>
            </a:r>
            <a:r>
              <a:rPr lang="nl-NL" b="1" dirty="0"/>
              <a:t> in duidelijkheid geven:</a:t>
            </a:r>
            <a:r>
              <a:rPr lang="nl-NL" dirty="0"/>
              <a:t> Bas geeft aan soms een laag gevoel van Teacher </a:t>
            </a:r>
            <a:r>
              <a:rPr lang="nl-NL" dirty="0" err="1"/>
              <a:t>Self-Efficacy</a:t>
            </a:r>
            <a:r>
              <a:rPr lang="nl-NL" dirty="0"/>
              <a:t> te ervaren met betrekking tot het geven van duidelijkheid. Doordat Bas maar één dag per week werkt, vindt hij soms lastig om in die modus te komen. </a:t>
            </a:r>
            <a:r>
              <a:rPr lang="nl-NL" dirty="0" err="1"/>
              <a:t>Marzano</a:t>
            </a:r>
            <a:r>
              <a:rPr lang="nl-NL" dirty="0"/>
              <a:t> &amp; Miedema (2014) geven tips hoe een leerkracht kan checken bij leerlingen of hij een taak helder en duidelijk heeft uitgelegd.</a:t>
            </a:r>
          </a:p>
          <a:p>
            <a:pPr marL="628650" lvl="1" indent="-171450" algn="just">
              <a:buFont typeface="Courier New"/>
              <a:buChar char="○"/>
            </a:pPr>
            <a:r>
              <a:rPr lang="nl-NL" i="1" dirty="0"/>
              <a:t>Laat leerlingen de opdracht in hun eigen woorden herhalen om misverstanden te voorkomen.</a:t>
            </a:r>
            <a:endParaRPr lang="nl-NL" dirty="0"/>
          </a:p>
          <a:p>
            <a:pPr marL="628650" lvl="1" indent="-171450" algn="just">
              <a:buFont typeface="Courier New"/>
              <a:buChar char="○"/>
            </a:pPr>
            <a:r>
              <a:rPr lang="nl-NL" i="1" dirty="0"/>
              <a:t>Laat leerlingen elkaar uitleggen wat ze moeten doen; dit versterkt begrip en stimuleert actieve verwerking.</a:t>
            </a:r>
            <a:endParaRPr lang="nl-NL" dirty="0"/>
          </a:p>
          <a:p>
            <a:pPr marL="628650" lvl="1" indent="-171450" algn="just">
              <a:buFont typeface="Courier New"/>
              <a:buChar char="○"/>
            </a:pPr>
            <a:r>
              <a:rPr lang="nl-NL" i="1" dirty="0"/>
              <a:t>Vraag leerlingen wat ze denken dat er van hen verwacht wordt; dit geeft inzicht in hun begrip en helpt bij het bijsturen.</a:t>
            </a:r>
            <a:endParaRPr lang="nl-NL" dirty="0"/>
          </a:p>
          <a:p>
            <a:pPr marL="628650" lvl="1" indent="-171450" algn="just">
              <a:buFont typeface="Courier New"/>
              <a:buChar char="○"/>
            </a:pPr>
            <a:r>
              <a:rPr lang="nl-NL" i="1" dirty="0"/>
              <a:t>Leer leerlingen zich te oriënteren op taken en opdrachten door expliciete instructie en oefening, gevolgd door gerichte feedback.</a:t>
            </a:r>
            <a:endParaRPr lang="nl-NL" dirty="0"/>
          </a:p>
          <a:p>
            <a:pPr marL="628650" lvl="1" indent="-171450" algn="just">
              <a:buFont typeface="Courier New"/>
              <a:buChar char="○"/>
            </a:pPr>
            <a:r>
              <a:rPr lang="nl-NL" i="1" dirty="0"/>
              <a:t>Laat leerlingen voorbeelden van het werk van anderen zien om kwaliteitsbesef te ontwikkelen.</a:t>
            </a:r>
            <a:endParaRPr lang="nl-NL" dirty="0"/>
          </a:p>
          <a:p>
            <a:pPr marL="628650" lvl="1" indent="-171450" algn="just">
              <a:buFont typeface="Courier New"/>
              <a:buChar char="○"/>
            </a:pPr>
            <a:r>
              <a:rPr lang="nl-NL" i="1" dirty="0"/>
              <a:t>Geef een model van een goed uitgevoerde taak zodat leerlingen weten wat 'af' is en wat ze kunnen nastreven.</a:t>
            </a:r>
            <a:endParaRPr lang="nl-NL" dirty="0"/>
          </a:p>
          <a:p>
            <a:pPr lvl="1" algn="just"/>
            <a:endParaRPr lang="nl-NL" dirty="0"/>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11</a:t>
            </a:fld>
            <a:endParaRPr lang="en-US"/>
          </a:p>
        </p:txBody>
      </p:sp>
    </p:spTree>
    <p:extLst>
      <p:ext uri="{BB962C8B-B14F-4D97-AF65-F5344CB8AC3E}">
        <p14:creationId xmlns:p14="http://schemas.microsoft.com/office/powerpoint/2010/main" val="30304513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Eventueel Bijlage 3 </a:t>
            </a:r>
            <a:r>
              <a:rPr lang="nl-NL" dirty="0"/>
              <a:t>(tabel Versterkers) </a:t>
            </a:r>
            <a:r>
              <a:rPr lang="nl-NL" noProof="0" dirty="0"/>
              <a:t>uit </a:t>
            </a:r>
            <a:r>
              <a:rPr lang="nl-NL" i="1" dirty="0"/>
              <a:t>Verhalen van kracht en kwetsbaarheid </a:t>
            </a:r>
            <a:r>
              <a:rPr lang="nl-NL" noProof="0" dirty="0"/>
              <a:t>uitdelen aan de studenten</a:t>
            </a:r>
            <a:r>
              <a:rPr lang="nl-NL" dirty="0"/>
              <a:t>.</a:t>
            </a:r>
            <a:endParaRPr lang="en-US">
              <a:solidFill>
                <a:srgbClr val="444444"/>
              </a:solidFill>
            </a:endParaRPr>
          </a:p>
          <a:p>
            <a:endParaRPr lang="nl-NL" dirty="0">
              <a:solidFill>
                <a:srgbClr val="444444"/>
              </a:solidFill>
            </a:endParaRPr>
          </a:p>
          <a:p>
            <a:r>
              <a:rPr lang="nl-NL" dirty="0"/>
              <a:t>Mogelijke werkvormen:</a:t>
            </a:r>
            <a:endParaRPr lang="en-US" dirty="0">
              <a:solidFill>
                <a:srgbClr val="444444"/>
              </a:solidFill>
            </a:endParaRPr>
          </a:p>
          <a:p>
            <a:r>
              <a:rPr lang="nl-NL" dirty="0"/>
              <a:t>Binnen-buitenkring of speeddaten: studenten vertellen elkaar over wat ze in het schema hebben ingevuld en hoe de school leerlingen ondersteunt</a:t>
            </a:r>
            <a:r>
              <a:rPr lang="nl-NL" noProof="0" dirty="0"/>
              <a:t>.</a:t>
            </a:r>
            <a:endParaRPr lang="en-US" dirty="0"/>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12</a:t>
            </a:fld>
            <a:endParaRPr lang="en-US"/>
          </a:p>
        </p:txBody>
      </p:sp>
    </p:spTree>
    <p:extLst>
      <p:ext uri="{BB962C8B-B14F-4D97-AF65-F5344CB8AC3E}">
        <p14:creationId xmlns:p14="http://schemas.microsoft.com/office/powerpoint/2010/main" val="3041016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D59453-1B52-9BB3-F7D9-27428D4859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04CEBA-32BD-40B2-0D67-314602C7D7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E2E2E7-2E84-36D4-D846-AB11A5CE0DDE}"/>
              </a:ext>
            </a:extLst>
          </p:cNvPr>
          <p:cNvSpPr>
            <a:spLocks noGrp="1"/>
          </p:cNvSpPr>
          <p:nvPr>
            <p:ph type="body" idx="1"/>
          </p:nvPr>
        </p:nvSpPr>
        <p:spPr/>
        <p:txBody>
          <a:bodyPr/>
          <a:lstStyle/>
          <a:p>
            <a:r>
              <a:rPr lang="nl-NL" noProof="0"/>
              <a:t>Voor de docent: in </a:t>
            </a:r>
            <a:r>
              <a:rPr lang="nl-NL" i="1"/>
              <a:t>Verhalen van kracht en kwetsbaarheid</a:t>
            </a:r>
            <a:r>
              <a:rPr lang="nl-NL" noProof="0"/>
              <a:t> staan mogelijke antwoorden in Bijlage 4</a:t>
            </a:r>
            <a:r>
              <a:rPr lang="nl-NL"/>
              <a:t> en hieronder:</a:t>
            </a:r>
            <a:endParaRPr lang="nl-NL" dirty="0">
              <a:ea typeface="Calibri" panose="020F0502020204030204"/>
              <a:cs typeface="Calibri" panose="020F0502020204030204"/>
            </a:endParaRPr>
          </a:p>
          <a:p>
            <a:pPr marL="171450" indent="-171450" algn="just">
              <a:buFont typeface="Aptos"/>
              <a:buChar char="•"/>
            </a:pPr>
            <a:r>
              <a:rPr lang="nl-NL" b="1" dirty="0"/>
              <a:t>Definitie bewegend leren:</a:t>
            </a:r>
            <a:r>
              <a:rPr lang="nl-NL" dirty="0"/>
              <a:t> Hoe zou je bewegend leren omschrijven, en op welke manier onderscheidt het zich van meer traditionele vormen van lesgeven? Maak eventueel gebruik van relevante literatuur. </a:t>
            </a:r>
            <a:endParaRPr lang="nl-NL" dirty="0">
              <a:ea typeface="Calibri"/>
              <a:cs typeface="Calibri"/>
            </a:endParaRPr>
          </a:p>
          <a:p>
            <a:pPr marL="628650" lvl="1" indent="-171450" algn="just">
              <a:buFont typeface="Courier New"/>
              <a:buChar char="○"/>
            </a:pPr>
            <a:r>
              <a:rPr lang="nl-NL" i="1" dirty="0"/>
              <a:t>Definitie bewegend leren:</a:t>
            </a:r>
            <a:endParaRPr lang="nl-NL" dirty="0"/>
          </a:p>
          <a:p>
            <a:pPr marL="1085850" lvl="2" indent="-171450" algn="just">
              <a:buFont typeface="Wingdings"/>
              <a:buChar char="▪"/>
            </a:pPr>
            <a:r>
              <a:rPr lang="nl-NL" i="1" dirty="0"/>
              <a:t>Onder ‘bewegend leren’ wordt het fysiek bewegen in de klas tijdens of naast cognitieve leeractiviteiten bedoeld. Ook bewegingsactiviteiten buiten de school die gekoppeld zijn aan leren vallen onder het begrip bewegend leren. Wanneer men specifiek spreekt over bewegend leren ín de klas, wordt er geduid op cognitieve leeractiviteiten als instructie en verwerking van leerstof afwisselen met bewegingsactiviteiten (Kennisrotonde, 2017).</a:t>
            </a:r>
            <a:endParaRPr lang="nl-NL" dirty="0"/>
          </a:p>
          <a:p>
            <a:pPr marL="628650" lvl="1" indent="-171450" algn="just">
              <a:buFont typeface="Courier New"/>
              <a:buChar char="○"/>
            </a:pPr>
            <a:r>
              <a:rPr lang="nl-NL" i="1" dirty="0"/>
              <a:t>Onderscheid van traditioneel onderwijs: Bewegend leren onderscheidt zich van traditioneel onderwijs doordat de fysieke activiteit combineert met leren. Waar traditioneel onderwijs vaak plaatsvindt in een zittende, passieve setting, maakt bewegend leren leerlingen actief en betrokken door hun natuurlijke beweegbehoefte te koppelen aan leerdoelen (Hartman et al., 2015).</a:t>
            </a:r>
            <a:endParaRPr lang="nl-NL" dirty="0"/>
          </a:p>
          <a:p>
            <a:pPr marL="171450" indent="-171450" algn="just">
              <a:buFont typeface="Aptos"/>
              <a:buChar char="•"/>
            </a:pPr>
            <a:r>
              <a:rPr lang="nl-NL" b="1" dirty="0"/>
              <a:t>Effecten bewegend leren:</a:t>
            </a:r>
            <a:r>
              <a:rPr lang="nl-NL" dirty="0"/>
              <a:t> Lees een artikel of studie over bewegend leren in de onderwijscontext en beantwoord: </a:t>
            </a:r>
            <a:endParaRPr lang="nl-NL" dirty="0">
              <a:ea typeface="Calibri"/>
              <a:cs typeface="Calibri"/>
            </a:endParaRPr>
          </a:p>
          <a:p>
            <a:pPr marL="628650" lvl="1" indent="-171450" algn="just">
              <a:buFont typeface="Courier New"/>
              <a:buChar char="○"/>
            </a:pPr>
            <a:r>
              <a:rPr lang="nl-NL" dirty="0"/>
              <a:t>Wat zijn de bewezen effecten van bewegend leren toepassen in de klas?</a:t>
            </a:r>
            <a:endParaRPr lang="nl-NL" dirty="0">
              <a:ea typeface="Calibri"/>
              <a:cs typeface="Calibri"/>
            </a:endParaRPr>
          </a:p>
          <a:p>
            <a:pPr marL="1085850" lvl="2" indent="-171450" algn="just">
              <a:buFont typeface="Wingdings"/>
              <a:buChar char="▪"/>
            </a:pPr>
            <a:r>
              <a:rPr lang="nl-NL" i="1" dirty="0"/>
              <a:t>Uit meerdere wetenschappelijke onderzoeken is gebleken dat bewegend leren diverse voordelen heeft. Zo draagt bewegend leren onder andere bij aan de gezondheid van kinderen en hun fitheid (Hartman et al., 2015). Naast een verbeterde gezondheid en fitheid, draagt bewegend leren ook sterk bij aan leerlingen hun taakgerichtheid. Zo zijn leerlingen middels bewegend leren beter in staat om zich te concentreren gedurende een les (</a:t>
            </a:r>
            <a:r>
              <a:rPr lang="nl-NL" i="1" dirty="0" err="1"/>
              <a:t>Mullender-Wijnsma</a:t>
            </a:r>
            <a:r>
              <a:rPr lang="nl-NL" i="1" dirty="0"/>
              <a:t> et al., 2015; Best, 2010). Verder blijkt uit meerdere wetenschappelijke onderzoeken dat er een positief verband is tussen bewegend leren en leerlingen hun cognitieve vaardigheden, waaronder hun reken- en taalprestaties (</a:t>
            </a:r>
            <a:r>
              <a:rPr lang="nl-NL" i="1" dirty="0" err="1"/>
              <a:t>Mullender-Wijnsma</a:t>
            </a:r>
            <a:r>
              <a:rPr lang="nl-NL" i="1" dirty="0"/>
              <a:t> et al., 2015; Best, 2010). Ook wordt er binnen een aantal studies een positief effect van bewegend leren op leerlingen hun sociaal-emotionele ontwikkeling gevonden (o.a. </a:t>
            </a:r>
            <a:r>
              <a:rPr lang="nl-NL" i="1" dirty="0" err="1"/>
              <a:t>Kibbe</a:t>
            </a:r>
            <a:r>
              <a:rPr lang="nl-NL" i="1" dirty="0"/>
              <a:t> et al., 2011; </a:t>
            </a:r>
            <a:r>
              <a:rPr lang="nl-NL" i="1" dirty="0" err="1"/>
              <a:t>Masini</a:t>
            </a:r>
            <a:r>
              <a:rPr lang="nl-NL" i="1" dirty="0"/>
              <a:t> et al., 2020).</a:t>
            </a:r>
            <a:endParaRPr lang="nl-NL" dirty="0"/>
          </a:p>
          <a:p>
            <a:pPr marL="628650" lvl="1" indent="-171450" algn="just">
              <a:buFont typeface="Courier New"/>
              <a:buChar char="○"/>
            </a:pPr>
            <a:r>
              <a:rPr lang="nl-NL" dirty="0"/>
              <a:t> Koppel dit vervolgens aan het verhaal over Ismail: </a:t>
            </a:r>
            <a:endParaRPr lang="nl-NL" dirty="0">
              <a:ea typeface="Calibri"/>
              <a:cs typeface="Calibri"/>
            </a:endParaRPr>
          </a:p>
          <a:p>
            <a:pPr marL="1085850" lvl="2" indent="-171450" algn="just">
              <a:buFont typeface="Wingdings"/>
              <a:buChar char="▪"/>
            </a:pPr>
            <a:r>
              <a:rPr lang="nl-NL" dirty="0"/>
              <a:t>Wat werkt goed in Bas’ aanpak en waarom? </a:t>
            </a:r>
            <a:endParaRPr lang="nl-NL" dirty="0">
              <a:ea typeface="Calibri"/>
              <a:cs typeface="Calibri"/>
            </a:endParaRPr>
          </a:p>
          <a:p>
            <a:pPr marL="1543050" lvl="3" indent="-171450" algn="just">
              <a:buFont typeface="Symbol"/>
              <a:buChar char="•"/>
            </a:pPr>
            <a:r>
              <a:rPr lang="nl-NL" i="1" dirty="0"/>
              <a:t>Bewegingsmomenten tijdens de les: Bas introduceert bewegingsmomenten tijdens de klassikale instructie, zoals in het voorlezen van het boek </a:t>
            </a:r>
            <a:r>
              <a:rPr lang="nl-NL" i="1" dirty="0" err="1"/>
              <a:t>Viet</a:t>
            </a:r>
            <a:r>
              <a:rPr lang="nl-NL" i="1" dirty="0"/>
              <a:t> wil rennen. Dit sluit aan bij onderzoeken van Hartman et al. (2015) en </a:t>
            </a:r>
            <a:r>
              <a:rPr lang="nl-NL" i="1" dirty="0" err="1"/>
              <a:t>Mullender-Wijnsma</a:t>
            </a:r>
            <a:r>
              <a:rPr lang="nl-NL" i="1" dirty="0"/>
              <a:t> et al. (2015), waaruit blijkt dat beweging tijdens de les helpt bij het verbeteren van taakgerichtheid en concentratie. Bij Ismail, die snel afgeleid is, biedt dit een effectieve manier om zijn energie te kanaliseren en betrokkenheid te vergroten.</a:t>
            </a:r>
            <a:endParaRPr lang="nl-NL" dirty="0"/>
          </a:p>
          <a:p>
            <a:pPr marL="1543050" lvl="3" indent="-171450" algn="just">
              <a:buFont typeface="Symbol"/>
              <a:buChar char="•"/>
            </a:pPr>
            <a:r>
              <a:rPr lang="nl-NL" i="1" dirty="0"/>
              <a:t>Actieve participatie en autonomie: Bas laat Ismail actief deelnemen, bijvoorbeeld door hem verantwoordelijkheid te geven voor taken zoals het ophalen van verf. </a:t>
            </a:r>
            <a:r>
              <a:rPr lang="nl-NL" i="1" dirty="0" err="1"/>
              <a:t>Kibbe</a:t>
            </a:r>
            <a:r>
              <a:rPr lang="nl-NL" i="1" dirty="0"/>
              <a:t> et al. (2011) tonen aan dat dergelijke activiteiten niet alleen bijdragen aan betere cognitieve prestaties, maar ook aan sociaal-emotionele vaardigheden, zoals het leren samenwerken.</a:t>
            </a:r>
            <a:endParaRPr lang="nl-NL" dirty="0"/>
          </a:p>
          <a:p>
            <a:pPr marL="628650" lvl="1" indent="-171450" algn="just">
              <a:buFont typeface="Courier New"/>
              <a:buChar char="○"/>
            </a:pPr>
            <a:r>
              <a:rPr lang="nl-NL" dirty="0"/>
              <a:t>Zijn er eventueel verbeterpunten?</a:t>
            </a:r>
            <a:endParaRPr lang="nl-NL" dirty="0">
              <a:ea typeface="Calibri"/>
              <a:cs typeface="Calibri"/>
            </a:endParaRPr>
          </a:p>
          <a:p>
            <a:pPr marL="1085850" lvl="2" indent="-171450" algn="just">
              <a:buFont typeface="Wingdings"/>
              <a:buChar char="▪"/>
            </a:pPr>
            <a:r>
              <a:rPr lang="nl-NL" i="1" dirty="0"/>
              <a:t>Structurele integratie: Bewegend leren kan meer systematisch worden gekoppeld aan specifieke leerdoelen, zoals rekenen of taal.</a:t>
            </a:r>
            <a:endParaRPr lang="nl-NL" dirty="0"/>
          </a:p>
          <a:p>
            <a:pPr marL="1085850" lvl="2" indent="-171450" algn="just">
              <a:buFont typeface="Wingdings"/>
              <a:buChar char="▪"/>
            </a:pPr>
            <a:r>
              <a:rPr lang="nl-NL" i="1" dirty="0"/>
              <a:t>Duidelijke kaders: Bij bewegingsmomenten kunnen expliciete afspraken helpen om voorspelbaarheid te vergroten.</a:t>
            </a:r>
            <a:endParaRPr lang="nl-NL" dirty="0"/>
          </a:p>
          <a:p>
            <a:pPr marL="1085850" lvl="2" indent="-171450" algn="just">
              <a:buFont typeface="Wingdings"/>
              <a:buChar char="▪"/>
            </a:pPr>
            <a:r>
              <a:rPr lang="nl-NL" i="1" dirty="0"/>
              <a:t>Differentiatie: Bewegingsactiviteiten kunnen beter afgestemd worden op </a:t>
            </a:r>
            <a:r>
              <a:rPr lang="nl-NL" i="1" dirty="0" err="1"/>
              <a:t>Ismail’s</a:t>
            </a:r>
            <a:r>
              <a:rPr lang="nl-NL" i="1" dirty="0"/>
              <a:t> impulsregulatie en concentratiebehoeften.</a:t>
            </a:r>
            <a:endParaRPr lang="nl-NL" dirty="0"/>
          </a:p>
          <a:p>
            <a:endParaRPr lang="nl-NL" dirty="0">
              <a:ea typeface="Calibri" panose="020F0502020204030204"/>
              <a:cs typeface="Calibri" panose="020F0502020204030204"/>
            </a:endParaRPr>
          </a:p>
        </p:txBody>
      </p:sp>
      <p:sp>
        <p:nvSpPr>
          <p:cNvPr id="4" name="Slide Number Placeholder 3">
            <a:extLst>
              <a:ext uri="{FF2B5EF4-FFF2-40B4-BE49-F238E27FC236}">
                <a16:creationId xmlns:a16="http://schemas.microsoft.com/office/drawing/2014/main" id="{8F189E38-6DEC-AF7A-442D-671742B7BDA8}"/>
              </a:ext>
            </a:extLst>
          </p:cNvPr>
          <p:cNvSpPr>
            <a:spLocks noGrp="1"/>
          </p:cNvSpPr>
          <p:nvPr>
            <p:ph type="sldNum" sz="quarter" idx="5"/>
          </p:nvPr>
        </p:nvSpPr>
        <p:spPr/>
        <p:txBody>
          <a:bodyPr/>
          <a:lstStyle/>
          <a:p>
            <a:fld id="{76B39B8B-C8EF-42B5-B611-981176E39BF8}" type="slidenum">
              <a:rPr lang="en-US" smtClean="0"/>
              <a:t>13</a:t>
            </a:fld>
            <a:endParaRPr lang="en-US"/>
          </a:p>
        </p:txBody>
      </p:sp>
    </p:spTree>
    <p:extLst>
      <p:ext uri="{BB962C8B-B14F-4D97-AF65-F5344CB8AC3E}">
        <p14:creationId xmlns:p14="http://schemas.microsoft.com/office/powerpoint/2010/main" val="25942009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CB87A6-B40E-361B-E259-34E9243FEC1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0CECBD-16C2-3D0E-DC73-C26229173A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A1054D-1BAF-C692-51B2-16D3CC5F40BF}"/>
              </a:ext>
            </a:extLst>
          </p:cNvPr>
          <p:cNvSpPr>
            <a:spLocks noGrp="1"/>
          </p:cNvSpPr>
          <p:nvPr>
            <p:ph type="body" idx="1"/>
          </p:nvPr>
        </p:nvSpPr>
        <p:spPr/>
        <p:txBody>
          <a:bodyPr/>
          <a:lstStyle/>
          <a:p>
            <a:r>
              <a:rPr lang="nl-NL" dirty="0"/>
              <a:t>Werkvorm:</a:t>
            </a:r>
          </a:p>
          <a:p>
            <a:r>
              <a:rPr lang="nl-NL" dirty="0">
                <a:ea typeface="Calibri"/>
                <a:cs typeface="Calibri"/>
              </a:rPr>
              <a:t>De studenten kunnen hun lesactiviteit geven, waarbij de rest van de studenten een klas voorstellen. De studenten kunnen individueel of in groepjes een lesactiviteit voorbereiden.</a:t>
            </a:r>
          </a:p>
          <a:p>
            <a:endParaRPr lang="nl-NL" dirty="0">
              <a:ea typeface="Calibri"/>
              <a:cs typeface="Calibri"/>
            </a:endParaRPr>
          </a:p>
        </p:txBody>
      </p:sp>
      <p:sp>
        <p:nvSpPr>
          <p:cNvPr id="4" name="Slide Number Placeholder 3">
            <a:extLst>
              <a:ext uri="{FF2B5EF4-FFF2-40B4-BE49-F238E27FC236}">
                <a16:creationId xmlns:a16="http://schemas.microsoft.com/office/drawing/2014/main" id="{EA38925D-694D-8DBB-2FDC-1CC61558F592}"/>
              </a:ext>
            </a:extLst>
          </p:cNvPr>
          <p:cNvSpPr>
            <a:spLocks noGrp="1"/>
          </p:cNvSpPr>
          <p:nvPr>
            <p:ph type="sldNum" sz="quarter" idx="5"/>
          </p:nvPr>
        </p:nvSpPr>
        <p:spPr/>
        <p:txBody>
          <a:bodyPr/>
          <a:lstStyle/>
          <a:p>
            <a:fld id="{76B39B8B-C8EF-42B5-B611-981176E39BF8}" type="slidenum">
              <a:rPr lang="en-US" smtClean="0"/>
              <a:t>14</a:t>
            </a:fld>
            <a:endParaRPr lang="en-US"/>
          </a:p>
        </p:txBody>
      </p:sp>
    </p:spTree>
    <p:extLst>
      <p:ext uri="{BB962C8B-B14F-4D97-AF65-F5344CB8AC3E}">
        <p14:creationId xmlns:p14="http://schemas.microsoft.com/office/powerpoint/2010/main" val="23795263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spcAft>
                <a:spcPts val="600"/>
              </a:spcAft>
            </a:pPr>
            <a:r>
              <a:rPr lang="nl-NL" noProof="0" dirty="0"/>
              <a:t>De docent leest het introductieverhaal voor.</a:t>
            </a:r>
          </a:p>
        </p:txBody>
      </p:sp>
      <p:sp>
        <p:nvSpPr>
          <p:cNvPr id="4" name="Slide Number Placeholder 3"/>
          <p:cNvSpPr>
            <a:spLocks noGrp="1"/>
          </p:cNvSpPr>
          <p:nvPr>
            <p:ph type="sldNum" sz="quarter" idx="5"/>
          </p:nvPr>
        </p:nvSpPr>
        <p:spPr/>
        <p:txBody>
          <a:bodyPr/>
          <a:lstStyle/>
          <a:p>
            <a:fld id="{76B39B8B-C8EF-42B5-B611-981176E39BF8}" type="slidenum">
              <a:rPr lang="en-US" smtClean="0"/>
              <a:t>2</a:t>
            </a:fld>
            <a:endParaRPr lang="en-US"/>
          </a:p>
        </p:txBody>
      </p:sp>
    </p:spTree>
    <p:extLst>
      <p:ext uri="{BB962C8B-B14F-4D97-AF65-F5344CB8AC3E}">
        <p14:creationId xmlns:p14="http://schemas.microsoft.com/office/powerpoint/2010/main" val="1686299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Eventueel Bijlage 2 (Schema Belemmerende en bevorderende factoren) uit </a:t>
            </a:r>
            <a:r>
              <a:rPr lang="nl-NL" i="1" dirty="0"/>
              <a:t>Verhalen van kracht en kwetsbaarheid </a:t>
            </a:r>
            <a:r>
              <a:rPr lang="nl-NL" dirty="0"/>
              <a:t>uitdelen aan de studenten.</a:t>
            </a:r>
            <a:endParaRPr lang="en-US" dirty="0">
              <a:solidFill>
                <a:srgbClr val="444444"/>
              </a:solidFill>
            </a:endParaRPr>
          </a:p>
          <a:p>
            <a:endParaRPr lang="nl-NL" dirty="0">
              <a:solidFill>
                <a:srgbClr val="444444"/>
              </a:solidFill>
            </a:endParaRPr>
          </a:p>
          <a:p>
            <a:r>
              <a:rPr lang="nl-NL" noProof="0" dirty="0"/>
              <a:t>Bij de tweede startvraag: docent licht het schema toe en leest het verhaal nog een keer voor, de studenten dienen nu het schema gericht in te vullen, daarna kunnen de antwoorden samen worden nabesproken </a:t>
            </a:r>
            <a:r>
              <a:rPr lang="nl-NL" dirty="0"/>
              <a:t>door bijvoorbeeld de werkvorm </a:t>
            </a:r>
            <a:r>
              <a:rPr lang="nl-NL" dirty="0" err="1"/>
              <a:t>think</a:t>
            </a:r>
            <a:r>
              <a:rPr lang="nl-NL" dirty="0"/>
              <a:t>-pair-share te gebruiken. </a:t>
            </a:r>
            <a:endParaRPr lang="en-US" dirty="0">
              <a:solidFill>
                <a:srgbClr val="444444"/>
              </a:solidFill>
            </a:endParaRPr>
          </a:p>
          <a:p>
            <a:endParaRPr lang="nl-NL" dirty="0">
              <a:solidFill>
                <a:srgbClr val="444444"/>
              </a:solidFill>
            </a:endParaRPr>
          </a:p>
          <a:p>
            <a:r>
              <a:rPr lang="nl-NL" dirty="0"/>
              <a:t>Voor de docent: in </a:t>
            </a:r>
            <a:r>
              <a:rPr lang="nl-NL" i="1" dirty="0"/>
              <a:t>Verhalen van kracht en kwetsbaarheid</a:t>
            </a:r>
            <a:r>
              <a:rPr lang="nl-NL" dirty="0"/>
              <a:t> staan mogelijke antwoorden in Bijlage 4 en hieronder:</a:t>
            </a:r>
            <a:endParaRPr lang="nl-NL" dirty="0">
              <a:ea typeface="Calibri"/>
              <a:cs typeface="Calibri"/>
            </a:endParaRPr>
          </a:p>
          <a:p>
            <a:pPr marL="171450" indent="-171450" algn="just">
              <a:buFont typeface="Aptos"/>
              <a:buChar char="•"/>
            </a:pPr>
            <a:r>
              <a:rPr lang="nl-NL" i="1" dirty="0"/>
              <a:t>Welke aspecten maken deze leerling kwetsbaar volgens jou?</a:t>
            </a:r>
            <a:endParaRPr lang="nl-NL" dirty="0"/>
          </a:p>
          <a:p>
            <a:pPr marL="628650" lvl="1" indent="-171450" algn="just">
              <a:buFont typeface="Courier New"/>
              <a:buChar char="○"/>
            </a:pPr>
            <a:r>
              <a:rPr lang="nl-NL" i="1" dirty="0"/>
              <a:t>Er zijn verschillende factoren die je in dit verhaal ziet, die Ismail kwetsbaar maken, zoals:</a:t>
            </a:r>
            <a:endParaRPr lang="nl-NL" dirty="0"/>
          </a:p>
          <a:p>
            <a:pPr marL="1085850" lvl="2" indent="-171450" algn="just">
              <a:buFont typeface="Wingdings"/>
              <a:buChar char="▪"/>
            </a:pPr>
            <a:r>
              <a:rPr lang="nl-NL" i="1" dirty="0"/>
              <a:t>Zijn diagnose ADHD en hoe deze zijn impulsregulatie, concentratie en gedrag beïnvloedt.</a:t>
            </a:r>
            <a:endParaRPr lang="nl-NL" dirty="0"/>
          </a:p>
          <a:p>
            <a:pPr marL="1085850" lvl="2" indent="-171450" algn="just">
              <a:buFont typeface="Wingdings"/>
              <a:buChar char="▪"/>
            </a:pPr>
            <a:r>
              <a:rPr lang="nl-NL" i="1" dirty="0"/>
              <a:t>Zijn thuissituatie, inclusief het eenoudergezin en de beperkte betrokkenheid van zijn vader.</a:t>
            </a:r>
            <a:endParaRPr lang="nl-NL" dirty="0"/>
          </a:p>
          <a:p>
            <a:pPr marL="1085850" lvl="2" indent="-171450" algn="just">
              <a:buFont typeface="Wingdings"/>
              <a:buChar char="▪"/>
            </a:pPr>
            <a:r>
              <a:rPr lang="nl-NL" i="1" dirty="0"/>
              <a:t>Mogelijke taal- en culturele barrières, gezien de achtergrond van de familie.</a:t>
            </a:r>
            <a:endParaRPr lang="nl-NL" dirty="0"/>
          </a:p>
          <a:p>
            <a:pPr marL="1085850" lvl="2" indent="-171450" algn="just">
              <a:buFont typeface="Wingdings"/>
              <a:buChar char="▪"/>
            </a:pPr>
            <a:r>
              <a:rPr lang="nl-NL" i="1" dirty="0"/>
              <a:t>(</a:t>
            </a:r>
            <a:r>
              <a:rPr lang="nl-NL" i="1" dirty="0" err="1"/>
              <a:t>Marzano</a:t>
            </a:r>
            <a:r>
              <a:rPr lang="nl-NL" i="1" dirty="0"/>
              <a:t> &amp; </a:t>
            </a:r>
            <a:r>
              <a:rPr lang="nl-NL" i="1" dirty="0" err="1"/>
              <a:t>Marzano</a:t>
            </a:r>
            <a:r>
              <a:rPr lang="nl-NL" i="1" dirty="0"/>
              <a:t>, 2003).</a:t>
            </a:r>
            <a:endParaRPr lang="nl-NL" dirty="0"/>
          </a:p>
          <a:p>
            <a:pPr marL="171450" indent="-171450" algn="just">
              <a:buFont typeface="Aptos"/>
              <a:buChar char="•"/>
            </a:pPr>
            <a:r>
              <a:rPr lang="nl-NL" dirty="0"/>
              <a:t>Welke belemmerende en bevorderende factoren herken je in dit verhaal? (zie ook: Bijlage 2 – Schema belemmerende en bevorderende factoren).</a:t>
            </a:r>
            <a:endParaRPr lang="nl-NL" dirty="0">
              <a:ea typeface="Calibri"/>
              <a:cs typeface="Calibri"/>
            </a:endParaRPr>
          </a:p>
          <a:p>
            <a:pPr marL="628650" lvl="1" indent="-171450" algn="just">
              <a:buFont typeface="Courier New"/>
              <a:buChar char="○"/>
            </a:pPr>
            <a:r>
              <a:rPr lang="nl-NL" i="1" dirty="0"/>
              <a:t>Belemmerende factoren:</a:t>
            </a:r>
            <a:endParaRPr lang="nl-NL" dirty="0"/>
          </a:p>
          <a:p>
            <a:pPr marL="1085850" lvl="2" indent="-171450" algn="just">
              <a:buFont typeface="Wingdings"/>
              <a:buChar char="▪"/>
            </a:pPr>
            <a:r>
              <a:rPr lang="nl-NL" i="1" dirty="0"/>
              <a:t>Sociale steun: Ismail groeit op in een eenoudergezin. Zijn vader is vrijwel afwezig en zijn moeder heeft een beperkt sociaal netwerk. De taalbarrière van de moeder maakt communicatie en samenwerking met school extra uitdagend.</a:t>
            </a:r>
            <a:endParaRPr lang="nl-NL" dirty="0"/>
          </a:p>
          <a:p>
            <a:pPr marL="1085850" lvl="2" indent="-171450" algn="just">
              <a:buFont typeface="Wingdings"/>
              <a:buChar char="▪"/>
            </a:pPr>
            <a:r>
              <a:rPr lang="nl-NL" i="1" dirty="0"/>
              <a:t>Zelfvertrouwen en zelfwaarde: Ismail heeft moeite met impulsregulatie, wat kan leiden tot conflicten of correcties. Dit kan zijn zelfvertrouwen onder druk zetten, zeker als hij merkt dat hij "anders" functioneert dan klasgenoten.</a:t>
            </a:r>
            <a:endParaRPr lang="nl-NL" dirty="0"/>
          </a:p>
          <a:p>
            <a:pPr marL="1085850" lvl="2" indent="-171450" algn="just">
              <a:buFont typeface="Wingdings"/>
              <a:buChar char="▪"/>
            </a:pPr>
            <a:r>
              <a:rPr lang="nl-NL" i="1" dirty="0"/>
              <a:t>Hulpbronnen en toegang tot ondersteuning: De casus noemt geen structurele betrokkenheid van externe hulpverlening, zoals jeugd- of opvoedondersteuning. Hierdoor rust veel verantwoordelijkheid op de leerkracht.</a:t>
            </a:r>
            <a:endParaRPr lang="nl-NL" dirty="0"/>
          </a:p>
          <a:p>
            <a:pPr marL="1085850" lvl="2" indent="-171450" algn="just">
              <a:buFont typeface="Wingdings"/>
              <a:buChar char="▪"/>
            </a:pPr>
            <a:r>
              <a:rPr lang="nl-NL" i="1" dirty="0"/>
              <a:t>Positieve leeromgeving: Door zijn bewegelijkheid en impulsiviteit heeft Ismail moeite om binnen groepsactiviteiten goed mee te draaien, zeker wanneer structuur ontbreekt.</a:t>
            </a:r>
            <a:endParaRPr lang="nl-NL" dirty="0"/>
          </a:p>
          <a:p>
            <a:pPr marL="1085850" lvl="2" indent="-171450" algn="just">
              <a:buFont typeface="Wingdings"/>
              <a:buChar char="▪"/>
            </a:pPr>
            <a:r>
              <a:rPr lang="nl-NL" i="1" dirty="0"/>
              <a:t>Sterke </a:t>
            </a:r>
            <a:r>
              <a:rPr lang="nl-NL" i="1" dirty="0" err="1"/>
              <a:t>copingmechanismen</a:t>
            </a:r>
            <a:r>
              <a:rPr lang="nl-NL" i="1" dirty="0"/>
              <a:t>: Ismail is nog jong en zijn vermogen om emoties en impulsen zelfstandig te reguleren is beperkt. Hij is sterk afhankelijk van externe sturing.</a:t>
            </a:r>
            <a:endParaRPr lang="nl-NL" dirty="0"/>
          </a:p>
          <a:p>
            <a:pPr marL="1085850" lvl="2" indent="-171450" algn="just">
              <a:buFont typeface="Wingdings"/>
              <a:buChar char="▪"/>
            </a:pPr>
            <a:r>
              <a:rPr lang="nl-NL" i="1" dirty="0"/>
              <a:t>Mentale gezondheid: ADHD maakt dat Ismail sneller overprikkeld is, minder goed kan schakelen en moeite heeft met prikkelverwerking. Dit beïnvloedt zijn functioneren en welzijn.</a:t>
            </a:r>
            <a:endParaRPr lang="nl-NL" dirty="0"/>
          </a:p>
          <a:p>
            <a:pPr marL="628650" lvl="1" indent="-171450" algn="just">
              <a:buFont typeface="Courier New"/>
              <a:buChar char="○"/>
            </a:pPr>
            <a:r>
              <a:rPr lang="nl-NL" i="1" dirty="0"/>
              <a:t>Bevorderende factoren:</a:t>
            </a:r>
            <a:endParaRPr lang="nl-NL" dirty="0"/>
          </a:p>
          <a:p>
            <a:pPr marL="1085850" lvl="2" indent="-171450" algn="just">
              <a:buFont typeface="Wingdings"/>
              <a:buChar char="▪"/>
            </a:pPr>
            <a:r>
              <a:rPr lang="nl-NL" i="1" dirty="0"/>
              <a:t>Sociale steun: Bas hanteert een warme, empathische en holistische aanpak. Zijn betrokkenheid en afstemming met het team zorgen voor interne ondersteuning.</a:t>
            </a:r>
            <a:endParaRPr lang="nl-NL" dirty="0"/>
          </a:p>
          <a:p>
            <a:pPr marL="1085850" lvl="2" indent="-171450" algn="just">
              <a:buFont typeface="Wingdings"/>
              <a:buChar char="▪"/>
            </a:pPr>
            <a:r>
              <a:rPr lang="nl-NL" i="1" dirty="0"/>
              <a:t>Zelfvertrouwen en zelfwaarde: Ismail is leergierig (kan al lezen!) en gemotiveerd om mee te doen. Zijn talenten worden gezien en benoemd.</a:t>
            </a:r>
            <a:endParaRPr lang="nl-NL" dirty="0"/>
          </a:p>
          <a:p>
            <a:pPr marL="1085850" lvl="2" indent="-171450" algn="just">
              <a:buFont typeface="Wingdings"/>
              <a:buChar char="▪"/>
            </a:pPr>
            <a:r>
              <a:rPr lang="nl-NL" i="1" dirty="0"/>
              <a:t>Hulpbronnen en toegang tot ondersteuning: De schoolcontext (SBO) biedt meer ruimte voor maatwerk, kleine klassen en extra begeleiding.</a:t>
            </a:r>
            <a:r>
              <a:rPr lang="nl-NL" dirty="0"/>
              <a:t> </a:t>
            </a:r>
            <a:r>
              <a:rPr lang="nl-NL" i="1" dirty="0"/>
              <a:t>Bas werkt bovendien nauw samen met zijn team en heeft veel ervaring, wat zorgt voor professionele ondersteuning.</a:t>
            </a:r>
            <a:endParaRPr lang="nl-NL" dirty="0"/>
          </a:p>
          <a:p>
            <a:pPr marL="1085850" lvl="2" indent="-171450" algn="just">
              <a:buFont typeface="Wingdings"/>
              <a:buChar char="▪"/>
            </a:pPr>
            <a:r>
              <a:rPr lang="nl-NL" i="1" dirty="0"/>
              <a:t>Positieve leeromgeving: Bas zorgt voor structuur, voorspelbaarheid en bewegingsmomenten. Dit verkleint overprikkeling en vergroot de kans op succeservaringen. Er is bovendien aandacht voor afwisseling en aanpassing van instructie aan Ismails behoeften (opdelen in kleine stappen).</a:t>
            </a:r>
            <a:endParaRPr lang="nl-NL" dirty="0"/>
          </a:p>
          <a:p>
            <a:pPr marL="1085850" lvl="2" indent="-171450" algn="just">
              <a:buFont typeface="Wingdings"/>
              <a:buChar char="▪"/>
            </a:pPr>
            <a:r>
              <a:rPr lang="nl-NL" i="1" dirty="0"/>
              <a:t>Sterke </a:t>
            </a:r>
            <a:r>
              <a:rPr lang="nl-NL" i="1" dirty="0" err="1"/>
              <a:t>copingmechanismen</a:t>
            </a:r>
            <a:r>
              <a:rPr lang="nl-NL" i="1" dirty="0"/>
              <a:t>: Onder begeleiding lukt het Ismail om deel te nemen aan groepsactiviteiten en gewenst gedrag te vertonen. Hij laat zien dat hij wil leren.</a:t>
            </a:r>
            <a:endParaRPr lang="nl-NL" dirty="0"/>
          </a:p>
          <a:p>
            <a:pPr marL="1085850" lvl="2" indent="-171450" algn="just">
              <a:buFont typeface="Wingdings"/>
              <a:buChar char="▪"/>
            </a:pPr>
            <a:r>
              <a:rPr lang="nl-NL" i="1" dirty="0"/>
              <a:t>Mentale gezondheid: Ondanks zijn kwetsbaarheden is Ismail enthousiast en sociaal betrokken. </a:t>
            </a:r>
            <a:endParaRPr lang="nl-NL" dirty="0"/>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3</a:t>
            </a:fld>
            <a:endParaRPr lang="en-US"/>
          </a:p>
        </p:txBody>
      </p:sp>
    </p:spTree>
    <p:extLst>
      <p:ext uri="{BB962C8B-B14F-4D97-AF65-F5344CB8AC3E}">
        <p14:creationId xmlns:p14="http://schemas.microsoft.com/office/powerpoint/2010/main" val="1570939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noProof="0" dirty="0">
                <a:ea typeface="Calibri"/>
                <a:cs typeface="Calibri"/>
              </a:rPr>
              <a:t>Voor de docent: in </a:t>
            </a:r>
            <a:r>
              <a:rPr lang="nl-NL" i="1" dirty="0"/>
              <a:t>Verhalen van kracht en kwetsbaarheid</a:t>
            </a:r>
            <a:r>
              <a:rPr lang="nl-NL" noProof="0" dirty="0">
                <a:ea typeface="Calibri"/>
                <a:cs typeface="Calibri"/>
              </a:rPr>
              <a:t> staan mogelijke antwoorden in Bijlage 4</a:t>
            </a:r>
            <a:r>
              <a:rPr lang="nl-NL" dirty="0">
                <a:ea typeface="Calibri"/>
                <a:cs typeface="Calibri"/>
              </a:rPr>
              <a:t> en hieronder:</a:t>
            </a:r>
          </a:p>
          <a:p>
            <a:pPr marL="171450" indent="-171450" algn="just">
              <a:buFont typeface="Aptos"/>
              <a:buChar char="•"/>
            </a:pPr>
            <a:r>
              <a:rPr lang="nl-NL" dirty="0"/>
              <a:t>Bas geeft aan dat duidelijke verwachtingen en een voorspelbare structuur essentieel zijn voor deze leerling. Hoe implementeer jij voorspelbaarheid en structuur in je eigen klas? Wat werkt goed, en waar loop je tegenaan?</a:t>
            </a:r>
            <a:endParaRPr lang="nl-NL" dirty="0">
              <a:ea typeface="Calibri"/>
              <a:cs typeface="Calibri"/>
            </a:endParaRPr>
          </a:p>
          <a:p>
            <a:pPr marL="628650" lvl="1" indent="-171450" algn="just">
              <a:buFont typeface="Courier New"/>
              <a:buChar char="○"/>
            </a:pPr>
            <a:r>
              <a:rPr lang="nl-NL" i="1" dirty="0"/>
              <a:t>Voorspelbaarheid en structuur in de klas volgens de literatuur:</a:t>
            </a:r>
            <a:endParaRPr lang="nl-NL"/>
          </a:p>
          <a:p>
            <a:pPr marL="1085850" lvl="2" indent="-171450" algn="just">
              <a:buFont typeface="Wingdings"/>
              <a:buChar char="▪"/>
            </a:pPr>
            <a:r>
              <a:rPr lang="nl-NL" i="1" dirty="0"/>
              <a:t>Vermindering van stress en onzekerheid: Voorspelbare structuren geven leerlingen duidelijkheid en bevorderen een gevoel van veiligheid. Vooral leerlingen met ADHD of ontwikkelingsstoornissen profiteren van vaste routines en verwachtingen, wat overprikkeling vermindert en concentratie bevordert (Kern et al., 2007; Zins et al., 2004).</a:t>
            </a:r>
            <a:endParaRPr lang="nl-NL"/>
          </a:p>
          <a:p>
            <a:pPr marL="1085850" lvl="2" indent="-171450" algn="just">
              <a:buFont typeface="Wingdings"/>
              <a:buChar char="▪"/>
            </a:pPr>
            <a:r>
              <a:rPr lang="nl-NL" i="1" dirty="0"/>
              <a:t>Gedragsregulatie door duidelijke routines: Heldere en consequent toegepaste regels en routines helpen leerlingen bij zelfregulatie en verminderen gedragsproblemen in de klas (</a:t>
            </a:r>
            <a:r>
              <a:rPr lang="nl-NL" i="1" dirty="0" err="1"/>
              <a:t>Simonsen</a:t>
            </a:r>
            <a:r>
              <a:rPr lang="nl-NL" i="1" dirty="0"/>
              <a:t> et al., 2008).</a:t>
            </a:r>
            <a:endParaRPr lang="nl-NL"/>
          </a:p>
          <a:p>
            <a:pPr marL="1085850" lvl="2" indent="-171450" algn="just">
              <a:buFont typeface="Wingdings"/>
              <a:buChar char="▪"/>
            </a:pPr>
            <a:r>
              <a:rPr lang="nl-NL" i="1" dirty="0"/>
              <a:t>Visuele hulpmiddelen: Timetimers, dagkaarten en schema’s maken abstracte concepten concreet en ondersteunen leerlingen bij taakovergangen en planning, vooral bij jonge kinderen en leerlingen met specifieke behoeften (Macdonald et al., 2018).</a:t>
            </a:r>
            <a:endParaRPr lang="nl-NL"/>
          </a:p>
          <a:p>
            <a:pPr marL="1085850" lvl="2" indent="-171450" algn="just">
              <a:buFont typeface="Wingdings"/>
              <a:buChar char="▪"/>
            </a:pPr>
            <a:r>
              <a:rPr lang="nl-NL" i="1" dirty="0"/>
              <a:t>Flexibiliteit binnen structuur: Structuur moet ruimte bieden voor individuele verschillen en onverwachte situaties. Dit voorkomt dat leerlingen zich overweldigd voelen en verhoogt de effectiviteit (</a:t>
            </a:r>
            <a:r>
              <a:rPr lang="nl-NL" i="1" dirty="0" err="1"/>
              <a:t>Rimm</a:t>
            </a:r>
            <a:r>
              <a:rPr lang="nl-NL" i="1" dirty="0"/>
              <a:t>-Kaufman &amp; </a:t>
            </a:r>
            <a:r>
              <a:rPr lang="nl-NL" i="1" dirty="0" err="1"/>
              <a:t>Hamre</a:t>
            </a:r>
            <a:r>
              <a:rPr lang="nl-NL" i="1" dirty="0"/>
              <a:t>, 2010).</a:t>
            </a:r>
            <a:endParaRPr lang="nl-NL"/>
          </a:p>
          <a:p>
            <a:pPr marL="1085850" lvl="2" indent="-171450" algn="just">
              <a:buFont typeface="Wingdings"/>
              <a:buChar char="▪"/>
            </a:pPr>
            <a:r>
              <a:rPr lang="nl-NL" i="1" dirty="0"/>
              <a:t>Betrokkenheid bij regels en routines: Het samen met leerlingen opstellen van regels vergroot hun eigenaarschap en versterkt sociaal-emotioneel leren (CASEL, 2020).</a:t>
            </a:r>
            <a:endParaRPr lang="nl-NL"/>
          </a:p>
          <a:p>
            <a:pPr marL="1085850" lvl="2" indent="-171450" algn="just">
              <a:buFont typeface="Wingdings"/>
              <a:buChar char="▪"/>
            </a:pPr>
            <a:r>
              <a:rPr lang="nl-NL" i="1" dirty="0"/>
              <a:t>Betere leerprestaties: Gestructureerde klasomgevingen leiden tot meer betrokkenheid, minder afleiding en betere academische resultaten </a:t>
            </a:r>
            <a:endParaRPr lang="nl-NL"/>
          </a:p>
          <a:p>
            <a:pPr marL="171450" indent="-171450" algn="just">
              <a:buFont typeface="Aptos"/>
              <a:buChar char="•"/>
            </a:pPr>
            <a:r>
              <a:rPr lang="nl-NL" dirty="0"/>
              <a:t>Stel; je krijgt deze leerling in de klas. Is dit verhaal voldoende helder voor je? Welke vragen zou je graag willen stellen (aan bijv. de huidige leerkracht en de ouders) om nog beter zicht te hebben op wat wel of niet werkt bij deze leerling?</a:t>
            </a:r>
            <a:endParaRPr lang="nl-NL" dirty="0">
              <a:ea typeface="Calibri"/>
              <a:cs typeface="Calibri"/>
            </a:endParaRPr>
          </a:p>
          <a:p>
            <a:pPr marL="628650" lvl="1" indent="-171450" algn="just">
              <a:buFont typeface="Courier New"/>
              <a:buChar char="○"/>
            </a:pPr>
            <a:r>
              <a:rPr lang="nl-NL" i="1" dirty="0"/>
              <a:t>Vragen die je aan de huidige leerkracht kunt stellen:</a:t>
            </a:r>
            <a:endParaRPr lang="nl-NL"/>
          </a:p>
          <a:p>
            <a:pPr marL="1085850" lvl="2" indent="-171450" algn="just">
              <a:buFont typeface="Wingdings"/>
              <a:buChar char="▪"/>
            </a:pPr>
            <a:r>
              <a:rPr lang="nl-NL" i="1" dirty="0"/>
              <a:t>Welke strategieën of aanpassingen werken goed om Ismail te ondersteunen?</a:t>
            </a:r>
            <a:endParaRPr lang="nl-NL"/>
          </a:p>
          <a:p>
            <a:pPr marL="1085850" lvl="2" indent="-171450" algn="just">
              <a:buFont typeface="Wingdings"/>
              <a:buChar char="▪"/>
            </a:pPr>
            <a:r>
              <a:rPr lang="nl-NL" i="1" dirty="0"/>
              <a:t>Welke hulpmiddelen of methodieken (zoals de timetimer of visuele ondersteuning) gebruik je om hem structuur te bieden?</a:t>
            </a:r>
            <a:endParaRPr lang="nl-NL"/>
          </a:p>
          <a:p>
            <a:pPr marL="1085850" lvl="2" indent="-171450" algn="just">
              <a:buFont typeface="Wingdings"/>
              <a:buChar char="▪"/>
            </a:pPr>
            <a:r>
              <a:rPr lang="nl-NL" i="1" dirty="0"/>
              <a:t>Hoe reageert Ismail op beloning of positieve bekrachtiging? Wat motiveert hem het meest?</a:t>
            </a:r>
            <a:endParaRPr lang="nl-NL"/>
          </a:p>
          <a:p>
            <a:pPr marL="1085850" lvl="2" indent="-171450" algn="just">
              <a:buFont typeface="Wingdings"/>
              <a:buChar char="▪"/>
            </a:pPr>
            <a:r>
              <a:rPr lang="nl-NL" i="1" dirty="0"/>
              <a:t>Zijn er specifieke triggers of situaties waarin hij moeite heeft met impulsregulatie? Hoe ga jij daar op dit moment mee om?</a:t>
            </a:r>
            <a:endParaRPr lang="nl-NL"/>
          </a:p>
          <a:p>
            <a:pPr marL="1085850" lvl="2" indent="-171450" algn="just">
              <a:buFont typeface="Wingdings"/>
              <a:buChar char="▪"/>
            </a:pPr>
            <a:r>
              <a:rPr lang="nl-NL" i="1" dirty="0"/>
              <a:t>Welke routines of afspraken binnen de klas helpen hem om rust en voorspelbaarheid te ervaren?</a:t>
            </a:r>
            <a:endParaRPr lang="nl-NL"/>
          </a:p>
          <a:p>
            <a:pPr marL="1085850" lvl="2" indent="-171450" algn="just">
              <a:buFont typeface="Wingdings"/>
              <a:buChar char="▪"/>
            </a:pPr>
            <a:r>
              <a:rPr lang="nl-NL" i="1" dirty="0"/>
              <a:t>Welke successen heb je al gezien in zijn gedrag of leerprestaties?</a:t>
            </a:r>
            <a:endParaRPr lang="nl-NL"/>
          </a:p>
          <a:p>
            <a:pPr marL="1085850" lvl="2" indent="-171450" algn="just">
              <a:buFont typeface="Wingdings"/>
              <a:buChar char="▪"/>
            </a:pPr>
            <a:r>
              <a:rPr lang="nl-NL" i="1" dirty="0"/>
              <a:t>Hoe verloopt de samenwerking met het ondersteuningsteam, zoals de orthopedagoog of kwaliteitscoördinator?</a:t>
            </a:r>
            <a:endParaRPr lang="nl-NL"/>
          </a:p>
          <a:p>
            <a:pPr marL="628650" lvl="1" indent="-171450" algn="just">
              <a:buFont typeface="Courier New"/>
              <a:buChar char="○"/>
            </a:pPr>
            <a:r>
              <a:rPr lang="nl-NL" i="1" dirty="0"/>
              <a:t> Vragen aan de moeder:</a:t>
            </a:r>
            <a:endParaRPr lang="nl-NL"/>
          </a:p>
          <a:p>
            <a:pPr marL="1085850" lvl="2" indent="-171450" algn="just">
              <a:buFont typeface="Wingdings"/>
              <a:buChar char="▪"/>
            </a:pPr>
            <a:r>
              <a:rPr lang="nl-NL" i="1" dirty="0"/>
              <a:t>Hoe ziet de dagelijkse routine van Ismail thuis eruit, zoals ochtendrituelen, eten en slapen?</a:t>
            </a:r>
            <a:endParaRPr lang="nl-NL"/>
          </a:p>
          <a:p>
            <a:pPr marL="1085850" lvl="2" indent="-171450" algn="just">
              <a:buFont typeface="Wingdings"/>
              <a:buChar char="▪"/>
            </a:pPr>
            <a:r>
              <a:rPr lang="nl-NL" i="1" dirty="0"/>
              <a:t>Wat werkt thuis goed om hem te kalmeren of zijn aandacht vast te houden?</a:t>
            </a:r>
            <a:endParaRPr lang="nl-NL" dirty="0"/>
          </a:p>
          <a:p>
            <a:pPr marL="1085850" lvl="2" indent="-171450" algn="just">
              <a:buFont typeface="Wingdings"/>
              <a:buChar char="▪"/>
            </a:pPr>
            <a:r>
              <a:rPr lang="nl-NL" i="1" dirty="0"/>
              <a:t>Welke uitdagingen ervaar je thuis in zijn gedrag, en hoe ga je daarmee om?</a:t>
            </a:r>
            <a:endParaRPr lang="nl-NL" dirty="0"/>
          </a:p>
          <a:p>
            <a:pPr marL="1085850" lvl="2" indent="-171450" algn="just">
              <a:buFont typeface="Wingdings"/>
              <a:buChar char="▪"/>
            </a:pPr>
            <a:r>
              <a:rPr lang="nl-NL" i="1" dirty="0"/>
              <a:t>Zijn er specifieke momenten waarop hij thuis moeite heeft met concentratie of impulsiviteit?</a:t>
            </a:r>
            <a:endParaRPr lang="nl-NL" dirty="0"/>
          </a:p>
          <a:p>
            <a:pPr marL="1085850" lvl="2" indent="-171450" algn="just">
              <a:buFont typeface="Wingdings"/>
              <a:buChar char="▪"/>
            </a:pPr>
            <a:r>
              <a:rPr lang="nl-NL" i="1" dirty="0"/>
              <a:t>Hoe reageert hij op regels en grenzen thuis? Welke aanpak vind je effectief?</a:t>
            </a:r>
            <a:endParaRPr lang="nl-NL" dirty="0"/>
          </a:p>
          <a:p>
            <a:pPr marL="1085850" lvl="2" indent="-171450" algn="just">
              <a:buFont typeface="Wingdings"/>
              <a:buChar char="▪"/>
            </a:pPr>
            <a:r>
              <a:rPr lang="nl-NL" i="1" dirty="0"/>
              <a:t>Is er een specifiek soort ondersteuning of communicatie die jij vanuit school nodig hebt?</a:t>
            </a:r>
            <a:endParaRPr lang="nl-NL" dirty="0"/>
          </a:p>
          <a:p>
            <a:pPr marL="1085850" lvl="2" indent="-171450" algn="just">
              <a:buFont typeface="Wingdings"/>
              <a:buChar char="▪"/>
            </a:pPr>
            <a:r>
              <a:rPr lang="nl-NL" i="1" dirty="0"/>
              <a:t>Welke sterke punten of interesses van Ismail zie je thuis, en hoe kunnen we daar op school op voortbouwen?</a:t>
            </a:r>
            <a:endParaRPr lang="nl-NL" dirty="0"/>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4</a:t>
            </a:fld>
            <a:endParaRPr lang="en-US"/>
          </a:p>
        </p:txBody>
      </p:sp>
    </p:spTree>
    <p:extLst>
      <p:ext uri="{BB962C8B-B14F-4D97-AF65-F5344CB8AC3E}">
        <p14:creationId xmlns:p14="http://schemas.microsoft.com/office/powerpoint/2010/main" val="3082801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Kies </a:t>
            </a:r>
            <a:r>
              <a:rPr lang="en-US" dirty="0" err="1"/>
              <a:t>als</a:t>
            </a:r>
            <a:r>
              <a:rPr lang="en-US" dirty="0"/>
              <a:t> docent </a:t>
            </a:r>
            <a:r>
              <a:rPr lang="en-US" dirty="0" err="1"/>
              <a:t>een</a:t>
            </a:r>
            <a:r>
              <a:rPr lang="en-US" dirty="0"/>
              <a:t> </a:t>
            </a:r>
            <a:r>
              <a:rPr lang="en-US" dirty="0" err="1"/>
              <a:t>paar</a:t>
            </a:r>
            <a:r>
              <a:rPr lang="en-US" dirty="0"/>
              <a:t> tips </a:t>
            </a:r>
            <a:r>
              <a:rPr lang="en-US" dirty="0" err="1"/>
              <a:t>uit</a:t>
            </a:r>
            <a:r>
              <a:rPr lang="en-US" dirty="0"/>
              <a:t> die je </a:t>
            </a:r>
            <a:r>
              <a:rPr lang="en-US" dirty="0" err="1"/>
              <a:t>toelicht</a:t>
            </a:r>
            <a:r>
              <a:rPr lang="en-US" dirty="0"/>
              <a:t>, </a:t>
            </a:r>
            <a:r>
              <a:rPr lang="en-US" dirty="0" err="1"/>
              <a:t>niet</a:t>
            </a:r>
            <a:r>
              <a:rPr lang="en-US" dirty="0"/>
              <a:t> </a:t>
            </a:r>
            <a:r>
              <a:rPr lang="en-US" dirty="0" err="1"/>
              <a:t>alles</a:t>
            </a:r>
            <a:r>
              <a:rPr lang="en-US" dirty="0"/>
              <a:t> </a:t>
            </a:r>
            <a:r>
              <a:rPr lang="en-US" dirty="0" err="1"/>
              <a:t>expliciet</a:t>
            </a:r>
            <a:r>
              <a:rPr lang="en-US" dirty="0"/>
              <a:t> </a:t>
            </a:r>
            <a:r>
              <a:rPr lang="en-US" dirty="0" err="1"/>
              <a:t>toelichten</a:t>
            </a:r>
            <a:r>
              <a:rPr lang="en-US" dirty="0"/>
              <a:t> in </a:t>
            </a:r>
            <a:r>
              <a:rPr lang="en-US" dirty="0" err="1"/>
              <a:t>verband</a:t>
            </a:r>
            <a:r>
              <a:rPr lang="en-US" dirty="0"/>
              <a:t> met de </a:t>
            </a:r>
            <a:r>
              <a:rPr lang="en-US" dirty="0" err="1"/>
              <a:t>hoeveelheid</a:t>
            </a:r>
            <a:r>
              <a:rPr lang="en-US" dirty="0"/>
              <a:t> tips.</a:t>
            </a:r>
            <a:endParaRPr lang="nl-NL" dirty="0"/>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5</a:t>
            </a:fld>
            <a:endParaRPr lang="en-US"/>
          </a:p>
        </p:txBody>
      </p:sp>
    </p:spTree>
    <p:extLst>
      <p:ext uri="{BB962C8B-B14F-4D97-AF65-F5344CB8AC3E}">
        <p14:creationId xmlns:p14="http://schemas.microsoft.com/office/powerpoint/2010/main" val="3448882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6</a:t>
            </a:fld>
            <a:endParaRPr lang="en-US"/>
          </a:p>
        </p:txBody>
      </p:sp>
    </p:spTree>
    <p:extLst>
      <p:ext uri="{BB962C8B-B14F-4D97-AF65-F5344CB8AC3E}">
        <p14:creationId xmlns:p14="http://schemas.microsoft.com/office/powerpoint/2010/main" val="2844212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B0A6D6-1B24-6780-D8E9-965DA521887D}"/>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F5E8E2D3-F7C1-442F-9B95-88D007F49660}"/>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72499168-7F1D-285E-C1BD-B6044BFB1A87}"/>
              </a:ext>
            </a:extLst>
          </p:cNvPr>
          <p:cNvSpPr>
            <a:spLocks noGrp="1"/>
          </p:cNvSpPr>
          <p:nvPr>
            <p:ph type="body" idx="1"/>
          </p:nvPr>
        </p:nvSpPr>
        <p:spPr/>
        <p:txBody>
          <a:bodyPr/>
          <a:lstStyle/>
          <a:p>
            <a:endParaRPr lang="nl-NL" dirty="0"/>
          </a:p>
        </p:txBody>
      </p:sp>
      <p:sp>
        <p:nvSpPr>
          <p:cNvPr id="4" name="Tijdelijke aanduiding voor dianummer 3">
            <a:extLst>
              <a:ext uri="{FF2B5EF4-FFF2-40B4-BE49-F238E27FC236}">
                <a16:creationId xmlns:a16="http://schemas.microsoft.com/office/drawing/2014/main" id="{27D4CB88-3F52-2F19-46B3-F3B8C57A7217}"/>
              </a:ext>
            </a:extLst>
          </p:cNvPr>
          <p:cNvSpPr>
            <a:spLocks noGrp="1"/>
          </p:cNvSpPr>
          <p:nvPr>
            <p:ph type="sldNum" sz="quarter" idx="5"/>
          </p:nvPr>
        </p:nvSpPr>
        <p:spPr/>
        <p:txBody>
          <a:bodyPr/>
          <a:lstStyle/>
          <a:p>
            <a:fld id="{76B39B8B-C8EF-42B5-B611-981176E39BF8}" type="slidenum">
              <a:rPr lang="en-US" smtClean="0"/>
              <a:t>7</a:t>
            </a:fld>
            <a:endParaRPr lang="en-US"/>
          </a:p>
        </p:txBody>
      </p:sp>
    </p:spTree>
    <p:extLst>
      <p:ext uri="{BB962C8B-B14F-4D97-AF65-F5344CB8AC3E}">
        <p14:creationId xmlns:p14="http://schemas.microsoft.com/office/powerpoint/2010/main" val="15516471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Mogelijke werkvorm:</a:t>
            </a:r>
            <a:endParaRPr lang="nl-NL" dirty="0">
              <a:solidFill>
                <a:srgbClr val="444444"/>
              </a:solidFill>
            </a:endParaRPr>
          </a:p>
          <a:p>
            <a:pPr marL="171450" indent="-171450">
              <a:buFont typeface="Arial,Sans-Serif"/>
              <a:buChar char="•"/>
            </a:pPr>
            <a:r>
              <a:rPr lang="nl-NL" dirty="0"/>
              <a:t>De studenten werken in drietallen ieder een moment uit en koppelen dit daarna aan elkaar terug binnen het groepje.</a:t>
            </a:r>
            <a:endParaRPr lang="en-US">
              <a:solidFill>
                <a:srgbClr val="444444"/>
              </a:solidFill>
            </a:endParaRPr>
          </a:p>
          <a:p>
            <a:endParaRPr lang="nl-NL" dirty="0">
              <a:solidFill>
                <a:srgbClr val="444444"/>
              </a:solidFill>
            </a:endParaRPr>
          </a:p>
          <a:p>
            <a:r>
              <a:rPr lang="nl-NL" noProof="0" dirty="0"/>
              <a:t>Voor de docent: in </a:t>
            </a:r>
            <a:r>
              <a:rPr lang="nl-NL" i="1" dirty="0"/>
              <a:t>Verhalen van kracht en kwetsbaarheid</a:t>
            </a:r>
            <a:r>
              <a:rPr lang="nl-NL" noProof="0" dirty="0"/>
              <a:t> staan mogelijke antwoorden in Bijlage 4</a:t>
            </a:r>
            <a:r>
              <a:rPr lang="nl-NL" dirty="0"/>
              <a:t> en hieronder:</a:t>
            </a:r>
            <a:endParaRPr lang="nl-NL" dirty="0">
              <a:ea typeface="Calibri"/>
              <a:cs typeface="Calibri"/>
            </a:endParaRPr>
          </a:p>
          <a:p>
            <a:pPr marL="171450" indent="-171450" algn="just">
              <a:buFont typeface="Aptos"/>
              <a:buChar char="•"/>
            </a:pPr>
            <a:r>
              <a:rPr lang="nl-NL" dirty="0"/>
              <a:t>Als jij Ismail eens zou mogen observeren tijdens deze verschillende momenten (klassikale instructie, zelfstandig werken, overgangsmomenten), waar zou je dan op letten? </a:t>
            </a:r>
            <a:endParaRPr lang="nl-NL" dirty="0">
              <a:ea typeface="Calibri"/>
              <a:cs typeface="Calibri"/>
            </a:endParaRPr>
          </a:p>
          <a:p>
            <a:pPr marL="628650" lvl="1" indent="-171450" algn="just">
              <a:buFont typeface="Courier New"/>
              <a:buChar char="○"/>
            </a:pPr>
            <a:r>
              <a:rPr lang="nl-NL" i="1" dirty="0"/>
              <a:t>Klassikale instructie:</a:t>
            </a:r>
            <a:r>
              <a:rPr lang="nl-NL" dirty="0"/>
              <a:t> </a:t>
            </a:r>
            <a:endParaRPr lang="nl-NL" dirty="0">
              <a:ea typeface="Calibri"/>
              <a:cs typeface="Calibri"/>
            </a:endParaRPr>
          </a:p>
          <a:p>
            <a:pPr marL="1085850" lvl="2" indent="-171450" algn="just">
              <a:buFont typeface="Wingdings"/>
              <a:buChar char="▪"/>
            </a:pPr>
            <a:r>
              <a:rPr lang="nl-NL" i="1" dirty="0"/>
              <a:t>Hoe lang kan Ismail zich concentreren op de les? Hoe snel raakt hij afgeleid?</a:t>
            </a:r>
            <a:r>
              <a:rPr lang="nl-NL" dirty="0"/>
              <a:t> </a:t>
            </a:r>
            <a:endParaRPr lang="nl-NL" dirty="0">
              <a:ea typeface="Calibri"/>
              <a:cs typeface="Calibri"/>
            </a:endParaRPr>
          </a:p>
          <a:p>
            <a:pPr marL="1085850" lvl="2" indent="-171450" algn="just">
              <a:buFont typeface="Wingdings"/>
              <a:buChar char="▪"/>
            </a:pPr>
            <a:r>
              <a:rPr lang="nl-NL" i="1" dirty="0"/>
              <a:t>Wat doet Ismail als hij afgeleid is: kijkt hij rond, maakt hij fysiek contact met anderen, of vertoont hij ander onrustig gedrag?</a:t>
            </a:r>
            <a:r>
              <a:rPr lang="nl-NL" dirty="0"/>
              <a:t> </a:t>
            </a:r>
            <a:endParaRPr lang="nl-NL" dirty="0">
              <a:ea typeface="Calibri"/>
              <a:cs typeface="Calibri"/>
            </a:endParaRPr>
          </a:p>
          <a:p>
            <a:pPr marL="1085850" lvl="2" indent="-171450" algn="just">
              <a:buFont typeface="Wingdings"/>
              <a:buChar char="▪"/>
            </a:pPr>
            <a:r>
              <a:rPr lang="nl-NL" i="1" dirty="0"/>
              <a:t>Heeft hij moeite met het volgen van de instructies? Hoe reageert hij wanneer anderen vragen stellen of antwoorden geven?</a:t>
            </a:r>
            <a:r>
              <a:rPr lang="nl-NL" dirty="0"/>
              <a:t> </a:t>
            </a:r>
            <a:endParaRPr lang="nl-NL" dirty="0">
              <a:ea typeface="Calibri"/>
              <a:cs typeface="Calibri"/>
            </a:endParaRPr>
          </a:p>
          <a:p>
            <a:pPr marL="1085850" lvl="2" indent="-171450" algn="just">
              <a:buFont typeface="Wingdings"/>
              <a:buChar char="▪"/>
            </a:pPr>
            <a:r>
              <a:rPr lang="nl-NL" i="1" dirty="0"/>
              <a:t>(Eventueel) hoe reageert Ismail op een time-out?</a:t>
            </a:r>
            <a:endParaRPr lang="nl-NL"/>
          </a:p>
          <a:p>
            <a:pPr marL="628650" lvl="1" indent="-171450" algn="just">
              <a:buFont typeface="Courier New"/>
              <a:buChar char="○"/>
            </a:pPr>
            <a:r>
              <a:rPr lang="nl-NL" i="1" dirty="0"/>
              <a:t>Zelfstandig werken: </a:t>
            </a:r>
            <a:endParaRPr lang="nl-NL"/>
          </a:p>
          <a:p>
            <a:pPr marL="1085850" lvl="2" indent="-171450" algn="just">
              <a:buFont typeface="Wingdings"/>
              <a:buChar char="▪"/>
            </a:pPr>
            <a:r>
              <a:rPr lang="nl-NL" i="1" dirty="0"/>
              <a:t>Hoe lang lukt het Ismail om zelfstandig te werken?</a:t>
            </a:r>
            <a:r>
              <a:rPr lang="nl-NL" dirty="0"/>
              <a:t> </a:t>
            </a:r>
            <a:endParaRPr lang="nl-NL" dirty="0">
              <a:ea typeface="Calibri"/>
              <a:cs typeface="Calibri"/>
            </a:endParaRPr>
          </a:p>
          <a:p>
            <a:pPr marL="1085850" lvl="2" indent="-171450" algn="just">
              <a:buFont typeface="Wingdings"/>
              <a:buChar char="▪"/>
            </a:pPr>
            <a:r>
              <a:rPr lang="nl-NL" i="1" dirty="0"/>
              <a:t>Gedraagt hij zich impulsief of probeert hij gestructureerd te werken?</a:t>
            </a:r>
            <a:r>
              <a:rPr lang="nl-NL" dirty="0"/>
              <a:t> </a:t>
            </a:r>
            <a:endParaRPr lang="nl-NL" dirty="0">
              <a:ea typeface="Calibri"/>
              <a:cs typeface="Calibri"/>
            </a:endParaRPr>
          </a:p>
          <a:p>
            <a:pPr marL="1085850" lvl="2" indent="-171450" algn="just">
              <a:buFont typeface="Wingdings"/>
              <a:buChar char="▪"/>
            </a:pPr>
            <a:r>
              <a:rPr lang="nl-NL" i="1" dirty="0"/>
              <a:t>Hoe gaat hij om met het samenwerken met andere kinderen?</a:t>
            </a:r>
            <a:r>
              <a:rPr lang="nl-NL" dirty="0"/>
              <a:t> </a:t>
            </a:r>
            <a:endParaRPr lang="nl-NL" dirty="0">
              <a:ea typeface="Calibri"/>
              <a:cs typeface="Calibri"/>
            </a:endParaRPr>
          </a:p>
          <a:p>
            <a:pPr marL="628650" lvl="1" indent="-171450" algn="just">
              <a:buFont typeface="Courier New"/>
              <a:buChar char="○"/>
            </a:pPr>
            <a:r>
              <a:rPr lang="nl-NL" i="1" dirty="0"/>
              <a:t>Overgangsmomenten: </a:t>
            </a:r>
            <a:endParaRPr lang="nl-NL"/>
          </a:p>
          <a:p>
            <a:pPr marL="1085850" lvl="2" indent="-171450" algn="just">
              <a:buFont typeface="Wingdings"/>
              <a:buChar char="▪"/>
            </a:pPr>
            <a:r>
              <a:rPr lang="nl-NL" i="1" dirty="0"/>
              <a:t>Let Ismail op de instructies van de leerkracht en volgt hij deze? </a:t>
            </a:r>
            <a:endParaRPr lang="nl-NL"/>
          </a:p>
          <a:p>
            <a:pPr marL="1085850" lvl="2" indent="-171450" algn="just">
              <a:buFont typeface="Wingdings"/>
              <a:buChar char="▪"/>
            </a:pPr>
            <a:r>
              <a:rPr lang="nl-NL" i="1" dirty="0"/>
              <a:t>Let Ismail op zijn klasgenoten tijdens overgangsmomenten? En volgt hij hun gedrag?</a:t>
            </a:r>
            <a:endParaRPr lang="nl-NL"/>
          </a:p>
          <a:p>
            <a:pPr marL="1085850" lvl="2" indent="-171450" algn="just">
              <a:buFont typeface="Wingdings"/>
              <a:buChar char="▪"/>
            </a:pPr>
            <a:r>
              <a:rPr lang="nl-NL" i="1" dirty="0"/>
              <a:t>Gedraagt hij zich impulsief of probeert hij de instructie van de leerkracht te volgen?</a:t>
            </a:r>
            <a:r>
              <a:rPr lang="nl-NL" dirty="0"/>
              <a:t> </a:t>
            </a:r>
            <a:endParaRPr lang="nl-NL" dirty="0">
              <a:ea typeface="Calibri"/>
              <a:cs typeface="Calibri"/>
            </a:endParaRPr>
          </a:p>
          <a:p>
            <a:pPr marL="171450" indent="-171450" algn="just">
              <a:buFont typeface="Aptos"/>
              <a:buChar char="•"/>
            </a:pPr>
            <a:r>
              <a:rPr lang="nl-NL" dirty="0"/>
              <a:t>Hoe zou je tijdens de verschillende momenten (klassikale instructie, zelfstandig werken, overgangsmomenten) nog meer rekening kunnen houden met Ismail zijn onderwijsbehoefte? </a:t>
            </a:r>
            <a:endParaRPr lang="nl-NL" dirty="0">
              <a:ea typeface="Calibri"/>
              <a:cs typeface="Calibri"/>
            </a:endParaRPr>
          </a:p>
          <a:p>
            <a:pPr marL="628650" lvl="1" indent="-171450" algn="just">
              <a:buFont typeface="Courier New"/>
              <a:buChar char="○"/>
            </a:pPr>
            <a:r>
              <a:rPr lang="nl-NL" i="1" dirty="0"/>
              <a:t>Klassikale instructie: </a:t>
            </a:r>
            <a:r>
              <a:rPr lang="nl-NL" dirty="0"/>
              <a:t> </a:t>
            </a:r>
            <a:endParaRPr lang="nl-NL" dirty="0">
              <a:ea typeface="Calibri"/>
              <a:cs typeface="Calibri"/>
            </a:endParaRPr>
          </a:p>
          <a:p>
            <a:pPr marL="1085850" lvl="2" indent="-171450" algn="just">
              <a:buFont typeface="Wingdings"/>
              <a:buChar char="▪"/>
            </a:pPr>
            <a:r>
              <a:rPr lang="nl-NL" i="1" dirty="0"/>
              <a:t>Beweging: Geef Ismail extra beweegmomenten tijdens de instructie. Dit kan hem helpen om zich beter te concentreren en actief betrokken te blijven. Bijvoorbeeld: het mogen ophalen van materialen die nodig zijn bij de uitleg.</a:t>
            </a:r>
            <a:r>
              <a:rPr lang="nl-NL" dirty="0"/>
              <a:t> </a:t>
            </a:r>
            <a:endParaRPr lang="nl-NL" dirty="0">
              <a:ea typeface="Calibri"/>
              <a:cs typeface="Calibri"/>
            </a:endParaRPr>
          </a:p>
          <a:p>
            <a:pPr marL="1085850" lvl="2" indent="-171450" algn="just">
              <a:buFont typeface="Wingdings"/>
              <a:buChar char="▪"/>
            </a:pPr>
            <a:r>
              <a:rPr lang="nl-NL" i="1" dirty="0"/>
              <a:t>Kleine groepen of extra begeleiding: Laat Ismail af en toe in een kleinere groep werken waar hij meer gerichte aandacht krijgt en minder afleiding heeft.</a:t>
            </a:r>
            <a:r>
              <a:rPr lang="nl-NL" dirty="0"/>
              <a:t> </a:t>
            </a:r>
            <a:endParaRPr lang="nl-NL" dirty="0">
              <a:ea typeface="Calibri"/>
              <a:cs typeface="Calibri"/>
            </a:endParaRPr>
          </a:p>
          <a:p>
            <a:pPr marL="628650" lvl="1" indent="-171450" algn="just">
              <a:buFont typeface="Courier New"/>
              <a:buChar char="○"/>
            </a:pPr>
            <a:r>
              <a:rPr lang="nl-NL" i="1" dirty="0"/>
              <a:t>Zelfstandig werken:</a:t>
            </a:r>
            <a:r>
              <a:rPr lang="nl-NL" dirty="0"/>
              <a:t> </a:t>
            </a:r>
            <a:endParaRPr lang="nl-NL" dirty="0">
              <a:ea typeface="Calibri"/>
              <a:cs typeface="Calibri"/>
            </a:endParaRPr>
          </a:p>
          <a:p>
            <a:pPr marL="1085850" lvl="2" indent="-171450" algn="just">
              <a:buFont typeface="Wingdings"/>
              <a:buChar char="▪"/>
            </a:pPr>
            <a:r>
              <a:rPr lang="nl-NL" i="1" dirty="0"/>
              <a:t>Beertjesmethode: Laat Ismail gebruik maken van de Beertjes van </a:t>
            </a:r>
            <a:r>
              <a:rPr lang="nl-NL" i="1" dirty="0" err="1"/>
              <a:t>Meichenbaum</a:t>
            </a:r>
            <a:r>
              <a:rPr lang="nl-NL" i="1" dirty="0"/>
              <a:t>. een cognitieve aanpak waarbij de leerling leert zichzelf aan te sturen.</a:t>
            </a:r>
            <a:r>
              <a:rPr lang="nl-NL" dirty="0"/>
              <a:t> </a:t>
            </a:r>
            <a:r>
              <a:rPr lang="nl-NL" i="1" dirty="0"/>
              <a:t>De aanpak leert een leerling hoe je structuur aanbrengt in het denkproces met behulp van zelfinstructie, gericht op de werkhouding. Dat gebeurt met behulp van vier fasen. Fase 1 gaat over de werkhouding van de leerling tijdens het krijgen van de opdracht: ‘wat moet ik doen’. Fase 2 heeft betrekking op de werkhouding van het kind bij het zoeken naar ‘hoe ga ik dat oplossen?’. In fase 3 is de leerling bezig met de uitvoering van de opdracht. In fase 4 controleert hij deze uitvoering (</a:t>
            </a:r>
            <a:r>
              <a:rPr lang="nl-NL" i="1" dirty="0" err="1"/>
              <a:t>Jaasma</a:t>
            </a:r>
            <a:r>
              <a:rPr lang="nl-NL" i="1" dirty="0"/>
              <a:t>, 2021).</a:t>
            </a:r>
            <a:endParaRPr lang="nl-NL"/>
          </a:p>
          <a:p>
            <a:pPr marL="1085850" lvl="2" indent="-171450" algn="just">
              <a:buFont typeface="Wingdings"/>
              <a:buChar char="▪"/>
            </a:pPr>
            <a:r>
              <a:rPr lang="nl-NL" i="1" dirty="0"/>
              <a:t>Time Timer: Het doel van het gebruik van een Time Timer is om leerlingen bewust te maken van de tijd, die ze hebben voor een taak en hen te helpen in te schatten hoe snel ze een taak kunnen uitvoeren. Door regelmatig gebruik te maken van deze visuele timer ontwikkelen leerlingen een beter gevoel voor tijdsmanagement, wat hen in staat stelt om taken binnen een bepaald tijdsbestek af te ronden en zich te concentreren zonder afleiding. Dit draagt bij aan een verbeterde taak- en werkhouding (Kroon, 2024).</a:t>
            </a:r>
            <a:endParaRPr lang="nl-NL"/>
          </a:p>
          <a:p>
            <a:pPr marL="1085850" lvl="2" indent="-171450" algn="just">
              <a:buFont typeface="Wingdings"/>
              <a:buChar char="▪"/>
            </a:pPr>
            <a:r>
              <a:rPr lang="nl-NL" i="1" dirty="0"/>
              <a:t>Verminder of vergroot prikkels: Vermijd afleidingen als dat nodig is, of maak taken interessanter om de motivatie te verhogen. Dit sluit aan bij het bieden van structuur. Bas geeft aan dat Ismail al kan lezen. Het is daarom belangrijk om in de opdrachten te differentiëren, zodat Ismail genoeg wordt uitgedaagd. Te makkelijke opdrachten kunnen leiden tot een gebrek aan uitdaging en frustratie bij leerlingen, wat op zijn beurt kan resulteren in gedragsproblemen (Kennisgroep Speciaal, 2018).</a:t>
            </a:r>
            <a:endParaRPr lang="nl-NL"/>
          </a:p>
          <a:p>
            <a:pPr marL="1085850" lvl="2" indent="-171450" algn="just">
              <a:buFont typeface="Wingdings"/>
              <a:buChar char="▪"/>
            </a:pPr>
            <a:r>
              <a:rPr lang="nl-NL" i="1" dirty="0"/>
              <a:t>Toon begrip en werk samen: Laat de leerling merken dat je begrijpt dat de leerling moeite heeft met impulscontrole en dat je bereid bent om samen oplossingen te vinden. Zorg dat ook anderen in de omgeving begrip tonen en op de hoogte zijn (Kennisgroep Speciaal, 2018).</a:t>
            </a:r>
            <a:endParaRPr lang="nl-NL"/>
          </a:p>
          <a:p>
            <a:pPr marL="1085850" lvl="2" indent="-171450" algn="just">
              <a:buFont typeface="Wingdings"/>
              <a:buChar char="▪"/>
            </a:pPr>
            <a:r>
              <a:rPr lang="nl-NL" i="1" dirty="0"/>
              <a:t>Beloon positief gedrag: Verbind beloningen aan gewenst gedrag, zowel direct als uitgesteld. Moedig de leerling aan om ook zelf trots te zijn op wat goed gaat (Kennisgroep Speciaal, 2018).</a:t>
            </a:r>
            <a:endParaRPr lang="nl-NL"/>
          </a:p>
          <a:p>
            <a:pPr marL="1085850" lvl="2" indent="-171450" algn="just">
              <a:buFont typeface="Wingdings"/>
              <a:buChar char="▪"/>
            </a:pPr>
            <a:r>
              <a:rPr lang="nl-NL" i="1" dirty="0"/>
              <a:t>Bevorder positieve relaties: Zorg voor een positieve band met de leerling en betrek ouders. Maak onderscheid tussen gedrag en persoon en herstel de relatie snel als er iets misgaat (Kennisgroep Speciaal, 2018).</a:t>
            </a:r>
            <a:endParaRPr lang="nl-NL"/>
          </a:p>
          <a:p>
            <a:pPr marL="1085850" lvl="2" indent="-171450" algn="just">
              <a:buFont typeface="Wingdings"/>
              <a:buChar char="▪"/>
            </a:pPr>
            <a:r>
              <a:rPr lang="nl-NL" i="1" dirty="0"/>
              <a:t>Gebruik een ‘stop-denk-doe’-strategie: Spreek een stil en positief stopteken af, bijvoorbeeld een geheime handbeweging, en oefen deze met de leerling (Kennisgroep Speciaal, 2018).</a:t>
            </a:r>
            <a:endParaRPr lang="nl-NL"/>
          </a:p>
          <a:p>
            <a:pPr marL="1085850" lvl="2" indent="-171450" algn="just">
              <a:buFont typeface="Wingdings"/>
              <a:buChar char="▪"/>
            </a:pPr>
            <a:r>
              <a:rPr lang="nl-NL" i="1" dirty="0"/>
              <a:t>Creëer time-outmogelijkheden: Bespreek wat de leerling kan doen als emoties te sterk worden. Leer de leerling dit zelf in te schatten, of spreek af wanneer jij een time-out inzet (Kennisgroep Speciaal, 2018). Een voorbeeld van een time-out methode voor de basisschool is te vinden op </a:t>
            </a:r>
            <a:r>
              <a:rPr lang="nl-NL" i="1" u="sng" dirty="0">
                <a:hlinkClick r:id="rId3"/>
              </a:rPr>
              <a:t>https://hetabc.nl/stappenplan-time-out/</a:t>
            </a:r>
            <a:r>
              <a:rPr lang="nl-NL" i="1" dirty="0"/>
              <a:t> </a:t>
            </a:r>
            <a:endParaRPr lang="nl-NL" dirty="0"/>
          </a:p>
          <a:p>
            <a:pPr marL="628650" lvl="1" indent="-171450" algn="just">
              <a:buFont typeface="Courier New"/>
              <a:buChar char="○"/>
            </a:pPr>
            <a:r>
              <a:rPr lang="nl-NL" i="1" dirty="0"/>
              <a:t>Overgangsmomenten:</a:t>
            </a:r>
            <a:r>
              <a:rPr lang="nl-NL" dirty="0"/>
              <a:t> </a:t>
            </a:r>
            <a:endParaRPr lang="nl-NL" dirty="0">
              <a:ea typeface="Calibri"/>
              <a:cs typeface="Calibri"/>
            </a:endParaRPr>
          </a:p>
          <a:p>
            <a:pPr marL="1085850" lvl="2" indent="-171450" algn="just">
              <a:buFont typeface="Wingdings"/>
              <a:buChar char="▪"/>
            </a:pPr>
            <a:r>
              <a:rPr lang="nl-NL" i="1" dirty="0"/>
              <a:t>Vaste routines: Routines zorgen ervoor dat Ismail weet wat er van hem verwacht wordt, doordat deze handelingen telkens herhaald worden.</a:t>
            </a:r>
            <a:endParaRPr lang="nl-NL"/>
          </a:p>
          <a:p>
            <a:pPr marL="1085850" lvl="2" indent="-171450" algn="just">
              <a:buFont typeface="Wingdings"/>
              <a:buChar char="▪"/>
            </a:pPr>
            <a:r>
              <a:rPr lang="nl-NL" i="1" dirty="0"/>
              <a:t>Duidelijke en gestructureerde overgangsinstructies: Vertel Ismail telkens wat er van hem verwacht wordt, welke handelingen hij moet uitvoeren en doe dit zo concreet mogelijk.</a:t>
            </a:r>
            <a:endParaRPr lang="nl-NL"/>
          </a:p>
          <a:p>
            <a:endParaRPr lang="nl-NL" dirty="0">
              <a:ea typeface="Calibri"/>
              <a:cs typeface="Calibri"/>
            </a:endParaRP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8</a:t>
            </a:fld>
            <a:endParaRPr lang="en-US"/>
          </a:p>
        </p:txBody>
      </p:sp>
    </p:spTree>
    <p:extLst>
      <p:ext uri="{BB962C8B-B14F-4D97-AF65-F5344CB8AC3E}">
        <p14:creationId xmlns:p14="http://schemas.microsoft.com/office/powerpoint/2010/main" val="18051947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Mogelijke</a:t>
            </a:r>
            <a:r>
              <a:rPr lang="en-US" dirty="0"/>
              <a:t> </a:t>
            </a:r>
            <a:r>
              <a:rPr lang="en-US" dirty="0" err="1"/>
              <a:t>werkvormen</a:t>
            </a:r>
            <a:r>
              <a:rPr lang="en-US" dirty="0"/>
              <a:t>:</a:t>
            </a:r>
            <a:endParaRPr lang="en-US" dirty="0">
              <a:solidFill>
                <a:srgbClr val="444444"/>
              </a:solidFill>
            </a:endParaRPr>
          </a:p>
          <a:p>
            <a:r>
              <a:rPr lang="en-US" dirty="0" err="1"/>
              <a:t>Schaalwandelen</a:t>
            </a:r>
            <a:r>
              <a:rPr lang="en-US" dirty="0"/>
              <a:t>: in het </a:t>
            </a:r>
            <a:r>
              <a:rPr lang="en-US" dirty="0" err="1"/>
              <a:t>lokaal</a:t>
            </a:r>
            <a:r>
              <a:rPr lang="en-US" dirty="0"/>
              <a:t> links is 1 (heel </a:t>
            </a:r>
            <a:r>
              <a:rPr lang="en-US" dirty="0" err="1"/>
              <a:t>laag</a:t>
            </a:r>
            <a:r>
              <a:rPr lang="en-US" dirty="0"/>
              <a:t>) </a:t>
            </a:r>
            <a:r>
              <a:rPr lang="en-US" dirty="0" err="1"/>
              <a:t>en</a:t>
            </a:r>
            <a:r>
              <a:rPr lang="en-US" dirty="0"/>
              <a:t> </a:t>
            </a:r>
            <a:r>
              <a:rPr lang="en-US" dirty="0" err="1"/>
              <a:t>rechts</a:t>
            </a:r>
            <a:r>
              <a:rPr lang="en-US" dirty="0"/>
              <a:t> is 5 (heel </a:t>
            </a:r>
            <a:r>
              <a:rPr lang="en-US" dirty="0" err="1"/>
              <a:t>hoog</a:t>
            </a:r>
            <a:r>
              <a:rPr lang="en-US" dirty="0"/>
              <a:t>) </a:t>
            </a:r>
            <a:r>
              <a:rPr lang="en-US" dirty="0" err="1"/>
              <a:t>gevoel</a:t>
            </a:r>
            <a:r>
              <a:rPr lang="en-US" dirty="0"/>
              <a:t> van TSE, </a:t>
            </a:r>
            <a:r>
              <a:rPr lang="en-US" dirty="0" err="1"/>
              <a:t>waar</a:t>
            </a:r>
            <a:r>
              <a:rPr lang="en-US" dirty="0"/>
              <a:t> </a:t>
            </a:r>
            <a:r>
              <a:rPr lang="en-US" dirty="0" err="1"/>
              <a:t>plaatst</a:t>
            </a:r>
            <a:r>
              <a:rPr lang="en-US" dirty="0"/>
              <a:t> de student </a:t>
            </a:r>
            <a:r>
              <a:rPr lang="en-US" dirty="0" err="1"/>
              <a:t>zichzelf</a:t>
            </a:r>
            <a:r>
              <a:rPr lang="en-US" dirty="0"/>
              <a:t>? Dit </a:t>
            </a:r>
            <a:r>
              <a:rPr lang="en-US" dirty="0" err="1"/>
              <a:t>vervolgens</a:t>
            </a:r>
            <a:r>
              <a:rPr lang="en-US" dirty="0"/>
              <a:t> </a:t>
            </a:r>
            <a:r>
              <a:rPr lang="en-US" dirty="0" err="1"/>
              <a:t>klassikaal</a:t>
            </a:r>
            <a:r>
              <a:rPr lang="en-US" dirty="0"/>
              <a:t> </a:t>
            </a:r>
            <a:r>
              <a:rPr lang="en-US" dirty="0" err="1"/>
              <a:t>bespreken</a:t>
            </a:r>
            <a:r>
              <a:rPr lang="en-US" dirty="0"/>
              <a:t>.</a:t>
            </a:r>
            <a:endParaRPr lang="en-US" dirty="0">
              <a:solidFill>
                <a:srgbClr val="444444"/>
              </a:solidFill>
            </a:endParaRPr>
          </a:p>
          <a:p>
            <a:r>
              <a:rPr lang="en-US" dirty="0"/>
              <a:t>Schaal op je hand: </a:t>
            </a:r>
            <a:r>
              <a:rPr lang="en-US" dirty="0" err="1"/>
              <a:t>Studenten</a:t>
            </a:r>
            <a:r>
              <a:rPr lang="en-US" dirty="0"/>
              <a:t> </a:t>
            </a:r>
            <a:r>
              <a:rPr lang="en-US" dirty="0" err="1"/>
              <a:t>denken</a:t>
            </a:r>
            <a:r>
              <a:rPr lang="en-US" dirty="0"/>
              <a:t> met de </a:t>
            </a:r>
            <a:r>
              <a:rPr lang="en-US" dirty="0" err="1"/>
              <a:t>ogen</a:t>
            </a:r>
            <a:r>
              <a:rPr lang="en-US" dirty="0"/>
              <a:t> </a:t>
            </a:r>
            <a:r>
              <a:rPr lang="en-US" dirty="0" err="1"/>
              <a:t>dicht</a:t>
            </a:r>
            <a:r>
              <a:rPr lang="en-US" dirty="0"/>
              <a:t> </a:t>
            </a:r>
            <a:r>
              <a:rPr lang="en-US" dirty="0" err="1"/>
              <a:t>na</a:t>
            </a:r>
            <a:r>
              <a:rPr lang="en-US" dirty="0"/>
              <a:t> hoe ze </a:t>
            </a:r>
            <a:r>
              <a:rPr lang="en-US" dirty="0" err="1"/>
              <a:t>zichzelf</a:t>
            </a:r>
            <a:r>
              <a:rPr lang="en-US" dirty="0"/>
              <a:t> </a:t>
            </a:r>
            <a:r>
              <a:rPr lang="en-US" dirty="0" err="1"/>
              <a:t>inschalen</a:t>
            </a:r>
            <a:r>
              <a:rPr lang="en-US" dirty="0"/>
              <a:t> </a:t>
            </a:r>
            <a:r>
              <a:rPr lang="en-US" dirty="0" err="1"/>
              <a:t>en</a:t>
            </a:r>
            <a:r>
              <a:rPr lang="en-US" dirty="0"/>
              <a:t> laten </a:t>
            </a:r>
            <a:r>
              <a:rPr lang="en-US" dirty="0" err="1"/>
              <a:t>dit</a:t>
            </a:r>
            <a:r>
              <a:rPr lang="en-US" dirty="0"/>
              <a:t> </a:t>
            </a:r>
            <a:r>
              <a:rPr lang="en-US" dirty="0" err="1"/>
              <a:t>zien</a:t>
            </a:r>
            <a:r>
              <a:rPr lang="en-US" dirty="0"/>
              <a:t> met het </a:t>
            </a:r>
            <a:r>
              <a:rPr lang="en-US" dirty="0" err="1"/>
              <a:t>aantal</a:t>
            </a:r>
            <a:r>
              <a:rPr lang="en-US" dirty="0"/>
              <a:t> </a:t>
            </a:r>
            <a:r>
              <a:rPr lang="en-US" dirty="0" err="1"/>
              <a:t>vingers</a:t>
            </a:r>
            <a:r>
              <a:rPr lang="en-US" dirty="0"/>
              <a:t>: 1 (heel </a:t>
            </a:r>
            <a:r>
              <a:rPr lang="en-US" dirty="0" err="1"/>
              <a:t>laag</a:t>
            </a:r>
            <a:r>
              <a:rPr lang="en-US" dirty="0"/>
              <a:t>) </a:t>
            </a:r>
            <a:r>
              <a:rPr lang="en-US" dirty="0" err="1"/>
              <a:t>en</a:t>
            </a:r>
            <a:r>
              <a:rPr lang="en-US" dirty="0"/>
              <a:t> </a:t>
            </a:r>
            <a:r>
              <a:rPr lang="en-US" dirty="0" err="1"/>
              <a:t>rechts</a:t>
            </a:r>
            <a:r>
              <a:rPr lang="en-US" dirty="0"/>
              <a:t> is 5 (heel </a:t>
            </a:r>
            <a:r>
              <a:rPr lang="en-US" dirty="0" err="1"/>
              <a:t>hoog</a:t>
            </a:r>
            <a:r>
              <a:rPr lang="en-US" dirty="0"/>
              <a:t>) </a:t>
            </a:r>
            <a:r>
              <a:rPr lang="en-US" dirty="0" err="1"/>
              <a:t>gevoel</a:t>
            </a:r>
            <a:r>
              <a:rPr lang="en-US" dirty="0"/>
              <a:t> van TSE. Dit </a:t>
            </a:r>
            <a:r>
              <a:rPr lang="en-US" dirty="0" err="1"/>
              <a:t>vervolgens</a:t>
            </a:r>
            <a:r>
              <a:rPr lang="en-US" dirty="0"/>
              <a:t> </a:t>
            </a:r>
            <a:r>
              <a:rPr lang="en-US" dirty="0" err="1"/>
              <a:t>klassikaal</a:t>
            </a:r>
            <a:r>
              <a:rPr lang="en-US" dirty="0"/>
              <a:t> </a:t>
            </a:r>
            <a:r>
              <a:rPr lang="en-US" dirty="0" err="1"/>
              <a:t>bespreken</a:t>
            </a:r>
            <a:r>
              <a:rPr lang="en-US" dirty="0"/>
              <a:t>.</a:t>
            </a:r>
            <a:endParaRPr lang="en-US"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9</a:t>
            </a:fld>
            <a:endParaRPr lang="en-US"/>
          </a:p>
        </p:txBody>
      </p:sp>
    </p:spTree>
    <p:extLst>
      <p:ext uri="{BB962C8B-B14F-4D97-AF65-F5344CB8AC3E}">
        <p14:creationId xmlns:p14="http://schemas.microsoft.com/office/powerpoint/2010/main" val="9341619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14.sv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ogoslide - grafisch">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Vrije vorm: vorm 9">
            <a:extLst>
              <a:ext uri="{FF2B5EF4-FFF2-40B4-BE49-F238E27FC236}">
                <a16:creationId xmlns:a16="http://schemas.microsoft.com/office/drawing/2014/main" id="{BC65C7ED-5645-DF30-1E5C-6069EC4BF6A9}"/>
              </a:ext>
            </a:extLst>
          </p:cNvPr>
          <p:cNvSpPr/>
          <p:nvPr/>
        </p:nvSpPr>
        <p:spPr>
          <a:xfrm>
            <a:off x="7346950" y="4780927"/>
            <a:ext cx="1746412" cy="1746412"/>
          </a:xfrm>
          <a:custGeom>
            <a:avLst/>
            <a:gdLst>
              <a:gd name="connsiteX0" fmla="*/ 1746413 w 1746412"/>
              <a:gd name="connsiteY0" fmla="*/ 873206 h 1746412"/>
              <a:gd name="connsiteX1" fmla="*/ 873206 w 1746412"/>
              <a:gd name="connsiteY1" fmla="*/ 1746413 h 1746412"/>
              <a:gd name="connsiteX2" fmla="*/ 0 w 1746412"/>
              <a:gd name="connsiteY2" fmla="*/ 873206 h 1746412"/>
              <a:gd name="connsiteX3" fmla="*/ 873206 w 1746412"/>
              <a:gd name="connsiteY3" fmla="*/ 0 h 1746412"/>
              <a:gd name="connsiteX4" fmla="*/ 1746413 w 1746412"/>
              <a:gd name="connsiteY4" fmla="*/ 873206 h 1746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6412" h="1746412">
                <a:moveTo>
                  <a:pt x="1746413" y="873206"/>
                </a:moveTo>
                <a:cubicBezTo>
                  <a:pt x="1746413" y="1355465"/>
                  <a:pt x="1355465" y="1746413"/>
                  <a:pt x="873206" y="1746413"/>
                </a:cubicBezTo>
                <a:cubicBezTo>
                  <a:pt x="390948" y="1746413"/>
                  <a:pt x="0" y="1355465"/>
                  <a:pt x="0" y="873206"/>
                </a:cubicBezTo>
                <a:cubicBezTo>
                  <a:pt x="0" y="390948"/>
                  <a:pt x="390948" y="0"/>
                  <a:pt x="873206" y="0"/>
                </a:cubicBezTo>
                <a:cubicBezTo>
                  <a:pt x="1355465" y="0"/>
                  <a:pt x="1746413" y="390948"/>
                  <a:pt x="1746413" y="873206"/>
                </a:cubicBezTo>
                <a:close/>
              </a:path>
            </a:pathLst>
          </a:custGeom>
          <a:noFill/>
          <a:ln w="5410" cap="flat">
            <a:noFill/>
            <a:prstDash val="solid"/>
            <a:miter/>
          </a:ln>
        </p:spPr>
        <p:txBody>
          <a:bodyPr rtlCol="0" anchor="ctr"/>
          <a:lstStyle/>
          <a:p>
            <a:endParaRPr lang="en-US"/>
          </a:p>
        </p:txBody>
      </p:sp>
      <p:sp>
        <p:nvSpPr>
          <p:cNvPr id="23" name="Vrije vorm: vorm 22">
            <a:extLst>
              <a:ext uri="{FF2B5EF4-FFF2-40B4-BE49-F238E27FC236}">
                <a16:creationId xmlns:a16="http://schemas.microsoft.com/office/drawing/2014/main" id="{0B4A956A-BB68-8902-B980-D03F37DD1B3D}"/>
              </a:ext>
            </a:extLst>
          </p:cNvPr>
          <p:cNvSpPr/>
          <p:nvPr/>
        </p:nvSpPr>
        <p:spPr>
          <a:xfrm>
            <a:off x="7346949" y="4780927"/>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8F9670F1-4F6F-6EA4-3F74-C128CFFE6CAA}"/>
              </a:ext>
            </a:extLst>
          </p:cNvPr>
          <p:cNvSpPr/>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a:ln w="5410" cap="flat">
            <a:noFill/>
            <a:prstDash val="solid"/>
            <a:miter/>
          </a:ln>
        </p:spPr>
        <p:txBody>
          <a:bodyPr rtlCol="0" anchor="ct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quoteslide - full - lichtblauw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51E07DA6-5F85-E086-0E5D-0633999E7CF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168890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quoteslide - full - lichtgroen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37C2D4DF-72BA-E0FF-AC44-CEC05FF7BDCF}"/>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944474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910C0BE3-61EE-87AD-DA45-F390C99E46CF}"/>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308850" y="5078603"/>
            <a:ext cx="5486400" cy="1152144"/>
          </a:xfrm>
          <a:prstGeom prst="rect">
            <a:avLst/>
          </a:prstGeom>
        </p:spPr>
      </p:pic>
    </p:spTree>
    <p:extLst>
      <p:ext uri="{BB962C8B-B14F-4D97-AF65-F5344CB8AC3E}">
        <p14:creationId xmlns:p14="http://schemas.microsoft.com/office/powerpoint/2010/main" val="1647155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logoslide - img full">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 plaatsen kan door het logo te verschuiven, daaronder zit het icoon voor het wijzigen van een afbeelding. Het logo kan je terugzetten door de dia </a:t>
            </a:r>
            <a:r>
              <a:rPr lang="nl-NL" sz="1800" err="1"/>
              <a:t>opniew</a:t>
            </a:r>
            <a:r>
              <a:rPr lang="nl-NL" sz="1800"/>
              <a:t> in te stellen.</a:t>
            </a:r>
            <a:endParaRPr lang="en-US"/>
          </a:p>
        </p:txBody>
      </p:sp>
      <p:sp>
        <p:nvSpPr>
          <p:cNvPr id="8" name="Tijdelijke aanduiding voor tekst 7">
            <a:extLst>
              <a:ext uri="{FF2B5EF4-FFF2-40B4-BE49-F238E27FC236}">
                <a16:creationId xmlns:a16="http://schemas.microsoft.com/office/drawing/2014/main" id="{3A088F22-07E8-3D14-3D51-9B08B49E8A4C}"/>
              </a:ext>
            </a:extLst>
          </p:cNvPr>
          <p:cNvSpPr>
            <a:spLocks noGrp="1"/>
          </p:cNvSpPr>
          <p:nvPr>
            <p:ph type="body" sz="quarter" idx="10" hasCustomPrompt="1"/>
          </p:nvPr>
        </p:nvSpPr>
        <p:spPr>
          <a:xfrm>
            <a:off x="7346949" y="4780928"/>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p:spPr>
        <p:txBody>
          <a:bodyPr wrap="square">
            <a:noAutofit/>
          </a:bodyPr>
          <a:lstStyle>
            <a:lvl1pPr>
              <a:defRPr/>
            </a:lvl1pPr>
          </a:lstStyle>
          <a:p>
            <a:pPr lvl="0"/>
            <a:r>
              <a:rPr lang="nl-NL"/>
              <a:t> </a:t>
            </a:r>
            <a:endParaRPr lang="en-US"/>
          </a:p>
        </p:txBody>
      </p:sp>
      <p:sp>
        <p:nvSpPr>
          <p:cNvPr id="9" name="Tijdelijke aanduiding voor tekst 8">
            <a:extLst>
              <a:ext uri="{FF2B5EF4-FFF2-40B4-BE49-F238E27FC236}">
                <a16:creationId xmlns:a16="http://schemas.microsoft.com/office/drawing/2014/main" id="{3157E1A6-CB39-86ED-E36D-EB4D6A240987}"/>
              </a:ext>
            </a:extLst>
          </p:cNvPr>
          <p:cNvSpPr>
            <a:spLocks noGrp="1"/>
          </p:cNvSpPr>
          <p:nvPr>
            <p:ph type="body" sz="quarter" idx="11" hasCustomPrompt="1"/>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p:spPr>
        <p:txBody>
          <a:bodyPr wrap="square">
            <a:noAutofit/>
          </a:bodyPr>
          <a:lstStyle/>
          <a:p>
            <a:pPr lvl="0"/>
            <a:r>
              <a:rPr lang="nl-NL"/>
              <a:t> </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img full">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Tree>
    <p:extLst>
      <p:ext uri="{BB962C8B-B14F-4D97-AF65-F5344CB8AC3E}">
        <p14:creationId xmlns:p14="http://schemas.microsoft.com/office/powerpoint/2010/main" val="2006503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ranje - img full + txtbar below">
    <p:bg>
      <p:bgPr>
        <a:solidFill>
          <a:schemeClr val="tx2"/>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B4A732F8-F9FE-E11B-97C5-198D037182BD}"/>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459212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ars - img full + txtbar below">
    <p:bg>
      <p:bgPr>
        <a:solidFill>
          <a:srgbClr val="9E6697"/>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998E4D73-C299-890B-0015-26E4345B066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390913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uw - img full + txtbar below">
    <p:bg>
      <p:bgPr>
        <a:solidFill>
          <a:srgbClr val="578494"/>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494D6AFF-1C0F-78A5-7F38-5108580A6664}"/>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195209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oen - img full + txtbar below">
    <p:bg>
      <p:bgPr>
        <a:solidFill>
          <a:schemeClr val="accent6"/>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5C17E43-9791-9E47-9CA0-EF276429426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1275179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geel - img full + txtbar below">
    <p:bg>
      <p:bgPr>
        <a:solidFill>
          <a:schemeClr val="accent1"/>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3CF1D61F-313C-3C5D-934A-BE4D1652F557}"/>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085367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slide - backgroundimag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4" name="Tijdelijke aanduiding voor tekst 23">
            <a:extLst>
              <a:ext uri="{FF2B5EF4-FFF2-40B4-BE49-F238E27FC236}">
                <a16:creationId xmlns:a16="http://schemas.microsoft.com/office/drawing/2014/main" id="{35253D3D-5113-20FE-E509-9D9D96A0F1F3}"/>
              </a:ext>
            </a:extLst>
          </p:cNvPr>
          <p:cNvSpPr>
            <a:spLocks noGrp="1"/>
          </p:cNvSpPr>
          <p:nvPr>
            <p:ph type="body" sz="quarter" idx="10" hasCustomPrompt="1"/>
          </p:nvPr>
        </p:nvSpPr>
        <p:spPr>
          <a:xfrm>
            <a:off x="7346949" y="4780928"/>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p:spPr>
        <p:txBody>
          <a:bodyPr wrap="square">
            <a:noAutofit/>
          </a:bodyPr>
          <a:lstStyle>
            <a:lvl1pPr>
              <a:defRPr/>
            </a:lvl1pPr>
          </a:lstStyle>
          <a:p>
            <a:pPr lvl="0"/>
            <a:r>
              <a:rPr lang="nl-NL"/>
              <a:t> </a:t>
            </a:r>
            <a:endParaRPr lang="en-US"/>
          </a:p>
        </p:txBody>
      </p:sp>
      <p:sp>
        <p:nvSpPr>
          <p:cNvPr id="27" name="Tijdelijke aanduiding voor tekst 26">
            <a:extLst>
              <a:ext uri="{FF2B5EF4-FFF2-40B4-BE49-F238E27FC236}">
                <a16:creationId xmlns:a16="http://schemas.microsoft.com/office/drawing/2014/main" id="{3C1A7C46-DBC8-3F5B-81F5-559302A12C26}"/>
              </a:ext>
            </a:extLst>
          </p:cNvPr>
          <p:cNvSpPr>
            <a:spLocks noGrp="1"/>
          </p:cNvSpPr>
          <p:nvPr>
            <p:ph type="body" sz="quarter" idx="11" hasCustomPrompt="1"/>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p:spPr>
        <p:txBody>
          <a:bodyPr wrap="square">
            <a:noAutofit/>
          </a:bodyPr>
          <a:lstStyle/>
          <a:p>
            <a:pPr lvl="0"/>
            <a:r>
              <a:rPr lang="nl-NL"/>
              <a:t> </a:t>
            </a:r>
            <a:endParaRPr lang="en-US"/>
          </a:p>
        </p:txBody>
      </p:sp>
      <p:pic>
        <p:nvPicPr>
          <p:cNvPr id="32" name="Afbeelding 31">
            <a:extLst>
              <a:ext uri="{FF2B5EF4-FFF2-40B4-BE49-F238E27FC236}">
                <a16:creationId xmlns:a16="http://schemas.microsoft.com/office/drawing/2014/main" id="{704C8859-5C11-6B0E-EE0C-7B45EB745A4A}"/>
              </a:ext>
            </a:extLst>
          </p:cNvPr>
          <p:cNvPicPr>
            <a:picLocks noChangeAspect="1"/>
          </p:cNvPicPr>
          <p:nvPr userDrawn="1"/>
        </p:nvPicPr>
        <p:blipFill>
          <a:blip r:embed="rId3">
            <a:extLst>
              <a:ext uri="{28A0092B-C50C-407E-A947-70E740481C1C}">
                <a14:useLocalDpi xmlns:a14="http://schemas.microsoft.com/office/drawing/2010/main"/>
              </a:ext>
            </a:extLst>
          </a:blip>
          <a:srcRect/>
          <a:stretch/>
        </p:blipFill>
        <p:spPr>
          <a:xfrm>
            <a:off x="0" y="397"/>
            <a:ext cx="20104099" cy="11308556"/>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oze- img full + txtbar below">
    <p:bg>
      <p:bgPr>
        <a:solidFill>
          <a:schemeClr val="accent5"/>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70622FC9-D5AD-4826-3A76-745536881FF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1532085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eige- img full + txtbar below">
    <p:bg>
      <p:bgPr>
        <a:solidFill>
          <a:schemeClr val="accent4"/>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ED1483A-B5B5-0146-9736-3CEA2B4E7DBB}"/>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634374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ichtblauw- img full + txtbar below">
    <p:bg>
      <p:bgPr>
        <a:solidFill>
          <a:schemeClr val="accent3"/>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91DC238-0DDC-4BF3-9186-4BD6B1B50D8B}"/>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988819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ichtgroen- img full + txtbar below">
    <p:bg>
      <p:bgPr>
        <a:solidFill>
          <a:schemeClr val="accent2"/>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2F1D7BF7-3C70-6740-A9EC-87A09638AD2C}"/>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184818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oranje -titleslide - img right - kenniscentrum">
    <p:bg>
      <p:bgPr>
        <a:solidFill>
          <a:srgbClr val="EE7F00"/>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bg1"/>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14" name="Tijdelijke aanduiding voor tekst 13">
            <a:extLst>
              <a:ext uri="{FF2B5EF4-FFF2-40B4-BE49-F238E27FC236}">
                <a16:creationId xmlns:a16="http://schemas.microsoft.com/office/drawing/2014/main" id="{BE79E689-D14F-7C38-9C43-9C64A47BEC82}"/>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
        <p:nvSpPr>
          <p:cNvPr id="4" name="Tijdelijke aanduiding voor tekst 3">
            <a:extLst>
              <a:ext uri="{FF2B5EF4-FFF2-40B4-BE49-F238E27FC236}">
                <a16:creationId xmlns:a16="http://schemas.microsoft.com/office/drawing/2014/main" id="{1F7EE98A-34AA-3736-9FA5-18CE70D217EA}"/>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995D5A6D-6CC1-1D52-3C25-83986A4BF82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aars -titleslide - img right - kenniscentrum">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14EA9F4-44EC-9A76-4499-28BE9B4FB70B}"/>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004B970-5E80-2FE1-CAB7-EEA509E4457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CCD5ED7B-F903-A4E9-FF07-95CC9D717C79}"/>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0949602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blauw -titleslide - img right - kenniscentrum">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B0F2D1DD-61A2-4CFA-EA10-1B2DABAF4EFC}"/>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266431BC-79B2-C355-8FA7-A93920B15A9F}"/>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en </a:t>
            </a:r>
            <a:r>
              <a:rPr lang="nl-NL" err="1"/>
              <a:t>Samenleveing</a:t>
            </a:r>
            <a:endParaRPr lang="nl-NL"/>
          </a:p>
        </p:txBody>
      </p:sp>
      <p:sp>
        <p:nvSpPr>
          <p:cNvPr id="6" name="Tijdelijke aanduiding voor tekst 5">
            <a:extLst>
              <a:ext uri="{FF2B5EF4-FFF2-40B4-BE49-F238E27FC236}">
                <a16:creationId xmlns:a16="http://schemas.microsoft.com/office/drawing/2014/main" id="{113A11A4-2856-8AB7-4C16-CE389233A367}"/>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1850658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groen -titleslide - img right - kenniscentrum">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DCBE1144-713A-0061-57B1-301BEED135C2}"/>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2A041767-A67B-4129-CC71-D3B1BE42CDA8}"/>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F22C9E29-DC06-B67E-8F46-99D583B9046F}"/>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3967400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geel -titleslide - img right - kenniscentrum">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userDrawn="1">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6" name="Tijdelijke aanduiding voor tekst 3">
            <a:extLst>
              <a:ext uri="{FF2B5EF4-FFF2-40B4-BE49-F238E27FC236}">
                <a16:creationId xmlns:a16="http://schemas.microsoft.com/office/drawing/2014/main" id="{82981741-1ABD-BD97-B3E7-E691A8FFBF22}"/>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7" name="Tijdelijke aanduiding voor tekst 3">
            <a:extLst>
              <a:ext uri="{FF2B5EF4-FFF2-40B4-BE49-F238E27FC236}">
                <a16:creationId xmlns:a16="http://schemas.microsoft.com/office/drawing/2014/main" id="{E724EA51-9A84-9113-CA02-44CA72663D7E}"/>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10" name="Tijdelijke aanduiding voor tekst 9">
            <a:extLst>
              <a:ext uri="{FF2B5EF4-FFF2-40B4-BE49-F238E27FC236}">
                <a16:creationId xmlns:a16="http://schemas.microsoft.com/office/drawing/2014/main" id="{762DD940-DE60-87A9-DD27-A5F1B2CAA1F5}"/>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2130055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roze -titleslide - img right - kenniscentrum">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70E904E9-6E4E-B531-5D1F-B42581196961}"/>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5E94A2D-8344-CE77-4982-8AE5CFB011ED}"/>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A9A33341-CBB7-D50A-1044-CFB3E7CA5B1F}"/>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874332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quoteslide - full - orangj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5" name="Tijdelijke aanduiding voor dianummer 4">
            <a:extLst>
              <a:ext uri="{FF2B5EF4-FFF2-40B4-BE49-F238E27FC236}">
                <a16:creationId xmlns:a16="http://schemas.microsoft.com/office/drawing/2014/main" id="{6ABF5BEB-886A-07E3-0FF9-504E74424044}"/>
              </a:ext>
            </a:extLst>
          </p:cNvPr>
          <p:cNvSpPr>
            <a:spLocks noGrp="1"/>
          </p:cNvSpPr>
          <p:nvPr>
            <p:ph type="sldNum" sz="quarter" idx="12"/>
          </p:nvPr>
        </p:nvSpPr>
        <p:spPr>
          <a:xfrm>
            <a:off x="16833850" y="10531475"/>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918900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beige -titleslide - img right - kenniscentrum">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BDA06DC-160D-9D4D-9DBD-7C706FF560F1}"/>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FC1969FA-9F2D-E5FF-05CF-AB485BE74577}"/>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067D720F-1956-5B44-2860-F83606A51A19}"/>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6699814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lichtblauw -titleslide - img right - kenniscentrum">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96D5FD9-D137-6948-4A85-1CFA17EE66AF}"/>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9325422D-1EEA-F31A-A3FF-D9DA10B020E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C4953409-06F0-BFF9-5DB6-043DBB35398D}"/>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7485748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lichtgroen -titleslide - img right - kenniscentrum">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2ED19CA3-8E88-8B10-260A-2ECEE032A27D}"/>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9080B09-BA5E-D07B-F908-6D8034DAD383}"/>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5DFCD5C3-88E2-5F62-76E0-330A0FC5BC34}"/>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6691955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oranje - quoteslide - img right">
    <p:bg>
      <p:bgPr>
        <a:solidFill>
          <a:srgbClr val="EE7F00"/>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85B53A1B-2CB7-D7E4-2952-341B3EB8A81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746364540"/>
      </p:ext>
    </p:extLst>
  </p:cSld>
  <p:clrMapOvr>
    <a:masterClrMapping/>
  </p:clrMapOvr>
  <p:hf hdr="0"/>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aars - quoteslide - img right">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774889B8-44E2-4249-B51F-5E5C3AE5D8A0}"/>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82690704"/>
      </p:ext>
    </p:extLst>
  </p:cSld>
  <p:clrMapOvr>
    <a:masterClrMapping/>
  </p:clrMapOvr>
  <p:hf hdr="0"/>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blauw  - quoteslide - img right">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8A1A919E-6D9D-AFC3-E622-D98115742A9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190408905"/>
      </p:ext>
    </p:extLst>
  </p:cSld>
  <p:clrMapOvr>
    <a:masterClrMapping/>
  </p:clrMapOvr>
  <p:hf hdr="0"/>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groen - quoteslide - img right">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D60C66A5-1504-FD82-3166-576CA0642FDE}"/>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274566680"/>
      </p:ext>
    </p:extLst>
  </p:cSld>
  <p:clrMapOvr>
    <a:masterClrMapping/>
  </p:clrMapOvr>
  <p:hf hdr="0"/>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geel - quoteslide - img right">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5EC8182E-444F-5CBA-7BD9-B12D6CCB50BE}"/>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844840779"/>
      </p:ext>
    </p:extLst>
  </p:cSld>
  <p:clrMapOvr>
    <a:masterClrMapping/>
  </p:clrMapOvr>
  <p:hf hdr="0"/>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roze - quoteslide - img right">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E2123098-FA8D-31A3-6A63-9C0027778B57}"/>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923671380"/>
      </p:ext>
    </p:extLst>
  </p:cSld>
  <p:clrMapOvr>
    <a:masterClrMapping/>
  </p:clrMapOvr>
  <p:hf hdr="0"/>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beige - quoteslide - img right">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8E5C857A-E80E-069B-7E64-3E55B4CA49B5}"/>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71034498"/>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oteslide - full - paars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5" name="Tijdelijke aanduiding voor dianummer 4">
            <a:extLst>
              <a:ext uri="{FF2B5EF4-FFF2-40B4-BE49-F238E27FC236}">
                <a16:creationId xmlns:a16="http://schemas.microsoft.com/office/drawing/2014/main" id="{6ABF5BEB-886A-07E3-0FF9-504E7442404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752590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lichtblauw - quoteslide - img right">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9395E8FF-A347-5F06-4CB7-11FDA8BC677B}"/>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729287175"/>
      </p:ext>
    </p:extLst>
  </p:cSld>
  <p:clrMapOvr>
    <a:masterClrMapping/>
  </p:clrMapOvr>
  <p:hf hdr="0"/>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lichtgroen - quoteslide - img right">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010DC53F-3ED9-3016-02B2-12089036CB51}"/>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264929709"/>
      </p:ext>
    </p:extLst>
  </p:cSld>
  <p:clrMapOvr>
    <a:masterClrMapping/>
  </p:clrMapOvr>
  <p:hf hdr="0"/>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oranje- quoteslide - img left">
    <p:bg>
      <p:bgPr>
        <a:solidFill>
          <a:schemeClr val="tx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7" name="Tijdelijke aanduiding voor dianummer 4">
            <a:extLst>
              <a:ext uri="{FF2B5EF4-FFF2-40B4-BE49-F238E27FC236}">
                <a16:creationId xmlns:a16="http://schemas.microsoft.com/office/drawing/2014/main" id="{79052558-4721-DCFA-0453-9AACC8BF0630}"/>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082721154"/>
      </p:ext>
    </p:extLst>
  </p:cSld>
  <p:clrMapOvr>
    <a:masterClrMapping/>
  </p:clrMapOvr>
  <p:hf hdr="0"/>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aars - quoteslide - img left">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A4D5C62D-EE63-D788-164A-025807A40886}"/>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72008269"/>
      </p:ext>
    </p:extLst>
  </p:cSld>
  <p:clrMapOvr>
    <a:masterClrMapping/>
  </p:clrMapOvr>
  <p:hf hdr="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blauw - quoteslide - img left">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7E4CC580-1952-58C5-2222-ABC479AD2994}"/>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489370342"/>
      </p:ext>
    </p:extLst>
  </p:cSld>
  <p:clrMapOvr>
    <a:masterClrMapping/>
  </p:clrMapOvr>
  <p:hf hdr="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groen - quoteslide - img left">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855823F7-2286-8E4B-02D9-639DFABF9C1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24528198"/>
      </p:ext>
    </p:extLst>
  </p:cSld>
  <p:clrMapOvr>
    <a:masterClrMapping/>
  </p:clrMapOvr>
  <p:hf hdr="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geel - quoteslide - img left">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2F845CA1-2AF6-9C54-7BFE-7328439A6367}"/>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388383515"/>
      </p:ext>
    </p:extLst>
  </p:cSld>
  <p:clrMapOvr>
    <a:masterClrMapping/>
  </p:clrMapOvr>
  <p:hf hdr="0"/>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roze - quoteslide - img left">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9FE6424D-F1F7-3679-4A3F-9D9E55D34494}"/>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20575698"/>
      </p:ext>
    </p:extLst>
  </p:cSld>
  <p:clrMapOvr>
    <a:masterClrMapping/>
  </p:clrMapOvr>
  <p:hf hdr="0"/>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beige - quoteslide - img left">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5204D2ED-2427-EE86-7C06-4F4CAD059EA9}"/>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623539829"/>
      </p:ext>
    </p:extLst>
  </p:cSld>
  <p:clrMapOvr>
    <a:masterClrMapping/>
  </p:clrMapOvr>
  <p:hf hdr="0"/>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lichtblauw - quoteslide - img left">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0E20DC63-FF9C-97CC-B58E-D71982235DF1}"/>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33644787"/>
      </p:ext>
    </p:extLst>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slide - full - blauw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9" name="Tijdelijke aanduiding voor dianummer 4">
            <a:extLst>
              <a:ext uri="{FF2B5EF4-FFF2-40B4-BE49-F238E27FC236}">
                <a16:creationId xmlns:a16="http://schemas.microsoft.com/office/drawing/2014/main" id="{D3AC87B2-BF17-C8E2-2E59-701EA945AF4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9573074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lichtgroen - quoteslide - img left">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1A06FE41-971C-061E-4ED1-3FF73B900B9C}"/>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704728619"/>
      </p:ext>
    </p:extLst>
  </p:cSld>
  <p:clrMapOvr>
    <a:masterClrMapping/>
  </p:clrMapOvr>
  <p:hf hdr="0"/>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oranje - titleslide - small img right">
    <p:bg>
      <p:bgPr>
        <a:solidFill>
          <a:schemeClr val="tx2"/>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bg1"/>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21" name="Tijdelijke aanduiding voor tekst 20">
            <a:extLst>
              <a:ext uri="{FF2B5EF4-FFF2-40B4-BE49-F238E27FC236}">
                <a16:creationId xmlns:a16="http://schemas.microsoft.com/office/drawing/2014/main" id="{A09B464D-D626-FEF7-D7FD-CD37C19BC869}"/>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17" name="Tijdelijke aanduiding voor tekst 3">
            <a:extLst>
              <a:ext uri="{FF2B5EF4-FFF2-40B4-BE49-F238E27FC236}">
                <a16:creationId xmlns:a16="http://schemas.microsoft.com/office/drawing/2014/main" id="{2226A8E6-3404-BF17-0208-238A01C47458}"/>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18" name="Tijdelijke aanduiding voor tekst 3">
            <a:extLst>
              <a:ext uri="{FF2B5EF4-FFF2-40B4-BE49-F238E27FC236}">
                <a16:creationId xmlns:a16="http://schemas.microsoft.com/office/drawing/2014/main" id="{D96B889B-6FB1-9050-63F1-7D376C365D06}"/>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20" name="Tijdelijke aanduiding voor tekst 19">
            <a:extLst>
              <a:ext uri="{FF2B5EF4-FFF2-40B4-BE49-F238E27FC236}">
                <a16:creationId xmlns:a16="http://schemas.microsoft.com/office/drawing/2014/main" id="{E26F5258-0606-DDAF-B7DB-536819E42F90}"/>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aars - titleslide - small img right">
    <p:bg>
      <p:bgPr>
        <a:solidFill>
          <a:srgbClr val="9E6697"/>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412298306"/>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uw - titleslide - small img right">
    <p:bg>
      <p:bgPr>
        <a:solidFill>
          <a:srgbClr val="578494"/>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359991401"/>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groen - titleslide - small img right">
    <p:bg>
      <p:bgPr>
        <a:solidFill>
          <a:schemeClr val="accent6"/>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75976347"/>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geel - titleslide - small img right">
    <p:bg>
      <p:bgPr>
        <a:solidFill>
          <a:schemeClr val="accent1"/>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030575955"/>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roze- titleslide - small img right">
    <p:bg>
      <p:bgPr>
        <a:solidFill>
          <a:schemeClr val="accent5"/>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938821525"/>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eige - titleslide - small img right">
    <p:bg>
      <p:bgPr>
        <a:solidFill>
          <a:schemeClr val="accent4"/>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788680854"/>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lichtblauw - titleslide - small img right">
    <p:bg>
      <p:bgPr>
        <a:solidFill>
          <a:schemeClr val="accent3"/>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828777109"/>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lichtgroen - titleslide - small img right">
    <p:bg>
      <p:bgPr>
        <a:solidFill>
          <a:schemeClr val="accent2"/>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426766607"/>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slide - full - groen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28E7DEC8-B13D-1880-EC81-63159FBA62EE}"/>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5387058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oranje - tekstslide">
    <p:bg>
      <p:bgPr>
        <a:solidFill>
          <a:schemeClr val="tx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9BDF10D4-D9EC-7610-4E0E-1CC31EF1372C}"/>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20567084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aars - tekstslide">
    <p:bg>
      <p:bgPr>
        <a:solidFill>
          <a:srgbClr val="9E6697"/>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CD6AC3D9-79C1-19CC-0044-A4E4BA6FFECA}"/>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0325729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uw - tekstslide">
    <p:bg>
      <p:bgPr>
        <a:solidFill>
          <a:srgbClr val="57849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0580A85B-95AC-39EC-3616-BC5E55E6AB36}"/>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7490500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groen - tekstslide">
    <p:bg>
      <p:bgPr>
        <a:solidFill>
          <a:schemeClr val="accent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5C3BE4DF-58DC-0A4D-14C6-3F3B9A8688A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19679176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geel - tekstslide">
    <p:bg>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9EC01510-D86F-D57C-9188-28971F491A53}"/>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65929300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roze - tekstslide">
    <p:bg>
      <p:bgPr>
        <a:solidFill>
          <a:schemeClr val="accent5"/>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16DE3321-8515-47F4-14BD-C606085F4B49}"/>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63654410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eige - tekstslide">
    <p:bg>
      <p:bgPr>
        <a:solidFill>
          <a:schemeClr val="accent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423C07A0-6661-A589-F7B8-EC662F2A0BC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53676990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lichtblauw - tekstslide">
    <p:bg>
      <p:bgPr>
        <a:solidFill>
          <a:schemeClr val="accent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F3B0EE47-A054-E8F0-6579-CFAF7535E33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03031238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lichtgroen - tekstslide">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4F07D16C-5F53-F77E-D8A2-8A2BEB8A6247}"/>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07686724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kstsl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6" name="Tijdelijke aanduiding voor dianummer 4">
            <a:extLst>
              <a:ext uri="{FF2B5EF4-FFF2-40B4-BE49-F238E27FC236}">
                <a16:creationId xmlns:a16="http://schemas.microsoft.com/office/drawing/2014/main" id="{550C139C-EF9E-1F15-4B3E-A46DC745D58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666129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slide - full - geel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33B7ED92-CA6D-854B-BC65-7C19DED010F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78927050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grafieksl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923212" cy="940459"/>
          </a:xfrm>
        </p:spPr>
        <p:txBody>
          <a:bodyPr/>
          <a:lstStyle>
            <a:lvl1pPr>
              <a:defRPr/>
            </a:lvl1pPr>
          </a:lstStyle>
          <a:p>
            <a:r>
              <a:rPr lang="nl-NL"/>
              <a:t>Dit is een grafiekslide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7923212"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a:t>
            </a:r>
          </a:p>
          <a:p>
            <a:pPr lvl="1"/>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9" name="Tijdelijke aanduiding voor grafiek 8">
            <a:extLst>
              <a:ext uri="{FF2B5EF4-FFF2-40B4-BE49-F238E27FC236}">
                <a16:creationId xmlns:a16="http://schemas.microsoft.com/office/drawing/2014/main" id="{140FCD01-BECA-5B18-2495-39744C77AB9E}"/>
              </a:ext>
            </a:extLst>
          </p:cNvPr>
          <p:cNvSpPr>
            <a:spLocks noGrp="1"/>
          </p:cNvSpPr>
          <p:nvPr>
            <p:ph type="chart" sz="quarter" idx="14"/>
          </p:nvPr>
        </p:nvSpPr>
        <p:spPr>
          <a:xfrm>
            <a:off x="10609263" y="1439863"/>
            <a:ext cx="8489950" cy="8178800"/>
          </a:xfrm>
        </p:spPr>
        <p:txBody>
          <a:bodyPr/>
          <a:lstStyle/>
          <a:p>
            <a:r>
              <a:rPr lang="nl-NL"/>
              <a:t>Klik op het pictogram als u een grafiek wilt toevoegen</a:t>
            </a:r>
            <a:endParaRPr lang="en-US"/>
          </a:p>
        </p:txBody>
      </p:sp>
      <p:sp>
        <p:nvSpPr>
          <p:cNvPr id="6" name="Tijdelijke aanduiding voor dianummer 4">
            <a:extLst>
              <a:ext uri="{FF2B5EF4-FFF2-40B4-BE49-F238E27FC236}">
                <a16:creationId xmlns:a16="http://schemas.microsoft.com/office/drawing/2014/main" id="{67787A6B-72C6-B3EC-65FA-B46FA6CD91D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13722179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abels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923212" cy="940459"/>
          </a:xfrm>
        </p:spPr>
        <p:txBody>
          <a:bodyPr/>
          <a:lstStyle>
            <a:lvl1pPr>
              <a:defRPr/>
            </a:lvl1pPr>
          </a:lstStyle>
          <a:p>
            <a:r>
              <a:rPr lang="nl-NL"/>
              <a:t>Dit is een grafiekslide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7923212"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a:t>
            </a:r>
          </a:p>
          <a:p>
            <a:pPr lvl="1"/>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tabel 9">
            <a:extLst>
              <a:ext uri="{FF2B5EF4-FFF2-40B4-BE49-F238E27FC236}">
                <a16:creationId xmlns:a16="http://schemas.microsoft.com/office/drawing/2014/main" id="{35F0B9BB-63B5-2D0E-374A-EBFC0E20613A}"/>
              </a:ext>
            </a:extLst>
          </p:cNvPr>
          <p:cNvSpPr>
            <a:spLocks noGrp="1"/>
          </p:cNvSpPr>
          <p:nvPr>
            <p:ph type="tbl" sz="quarter" idx="14"/>
          </p:nvPr>
        </p:nvSpPr>
        <p:spPr>
          <a:xfrm>
            <a:off x="10609263" y="2392363"/>
            <a:ext cx="8489950" cy="7226300"/>
          </a:xfrm>
        </p:spPr>
        <p:txBody>
          <a:bodyPr/>
          <a:lstStyle/>
          <a:p>
            <a:r>
              <a:rPr lang="nl-NL"/>
              <a:t>Klik op het pictogram als u een tabel wilt toevoegen</a:t>
            </a:r>
            <a:endParaRPr lang="en-US"/>
          </a:p>
        </p:txBody>
      </p:sp>
      <p:sp>
        <p:nvSpPr>
          <p:cNvPr id="6" name="Tijdelijke aanduiding voor dianummer 4">
            <a:extLst>
              <a:ext uri="{FF2B5EF4-FFF2-40B4-BE49-F238E27FC236}">
                <a16:creationId xmlns:a16="http://schemas.microsoft.com/office/drawing/2014/main" id="{ED1080A4-54BB-1C8B-C894-35752F94DDA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15505452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oranj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577B800C-285A-A643-025B-BA4DABC0DA1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21192114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aars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rgbClr val="9E66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43B1350C-BA4E-8905-2FE1-BF25E370AC6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77604639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lauw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rgbClr val="57849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C4BE0F7A-049A-5CBA-E23F-93B21F8C7E8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3228353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groen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C0B87A9-67F9-86A0-CCC7-F8C3EC7F42D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1146558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geel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E6F1A4D-31DD-5D45-4542-CB2780C93D33}"/>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76422358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roz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539F8180-C807-4168-E489-270C71ECFDEA}"/>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55650613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eig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EC450B43-E606-B9E1-3620-0E28B40BD76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57861578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ichtblauw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3B80DA9-70B6-B529-E860-47A6F69CB72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785666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slide - full - roz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276394DB-5F1C-7FEB-5FB5-13C8A14C5A3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5733710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lichtgroen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8" name="Vrije vorm: vorm 7">
            <a:extLst>
              <a:ext uri="{FF2B5EF4-FFF2-40B4-BE49-F238E27FC236}">
                <a16:creationId xmlns:a16="http://schemas.microsoft.com/office/drawing/2014/main" id="{5EBF8C4E-A049-BDCB-CBD2-EC478A4717EA}"/>
              </a:ext>
            </a:extLst>
          </p:cNvPr>
          <p:cNvSpPr/>
          <p:nvPr userDrawn="1"/>
        </p:nvSpPr>
        <p:spPr>
          <a:xfrm>
            <a:off x="808758" y="10496097"/>
            <a:ext cx="392893" cy="394605"/>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656E0961-7197-DB91-5F02-67AD7947687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
        <p:nvSpPr>
          <p:cNvPr id="11" name="Tijdelijke aanduiding voor voettekst 2">
            <a:extLst>
              <a:ext uri="{FF2B5EF4-FFF2-40B4-BE49-F238E27FC236}">
                <a16:creationId xmlns:a16="http://schemas.microsoft.com/office/drawing/2014/main" id="{D315F8B7-D53E-2106-233A-1815AD4FBCFA}"/>
              </a:ext>
            </a:extLst>
          </p:cNvPr>
          <p:cNvSpPr>
            <a:spLocks noGrp="1"/>
          </p:cNvSpPr>
          <p:nvPr>
            <p:ph type="ftr" sz="quarter" idx="10"/>
          </p:nvPr>
        </p:nvSpPr>
        <p:spPr>
          <a:xfrm>
            <a:off x="3268533" y="10602911"/>
            <a:ext cx="7346078" cy="233363"/>
          </a:xfrm>
        </p:spPr>
        <p:txBody>
          <a:bodyPr/>
          <a:lstStyle/>
          <a:p>
            <a:r>
              <a:rPr lang="en-US" err="1"/>
              <a:t>Titel</a:t>
            </a:r>
            <a:r>
              <a:rPr lang="en-US"/>
              <a:t> van de </a:t>
            </a:r>
            <a:r>
              <a:rPr lang="en-US" err="1"/>
              <a:t>presentatie</a:t>
            </a:r>
            <a:endParaRPr lang="en-US"/>
          </a:p>
        </p:txBody>
      </p:sp>
      <p:sp>
        <p:nvSpPr>
          <p:cNvPr id="12" name="Tijdelijke aanduiding voor datum 3">
            <a:extLst>
              <a:ext uri="{FF2B5EF4-FFF2-40B4-BE49-F238E27FC236}">
                <a16:creationId xmlns:a16="http://schemas.microsoft.com/office/drawing/2014/main" id="{61E56181-D766-88A8-E926-89B6FD12A603}"/>
              </a:ext>
            </a:extLst>
          </p:cNvPr>
          <p:cNvSpPr>
            <a:spLocks noGrp="1"/>
          </p:cNvSpPr>
          <p:nvPr>
            <p:ph type="dt" sz="half" idx="11"/>
          </p:nvPr>
        </p:nvSpPr>
        <p:spPr>
          <a:xfrm>
            <a:off x="2144900" y="10602912"/>
            <a:ext cx="1123633" cy="233363"/>
          </a:xfrm>
        </p:spPr>
        <p:txBody>
          <a:bodyPr/>
          <a:lstStyle/>
          <a:p>
            <a:fld id="{1B598D9E-7263-40B3-AB53-4991688E11CF}" type="datetime1">
              <a:rPr lang="nl-NL" smtClean="0"/>
              <a:t>25-9-2025</a:t>
            </a:fld>
            <a:endParaRPr lang="en-US"/>
          </a:p>
        </p:txBody>
      </p:sp>
    </p:spTree>
    <p:extLst>
      <p:ext uri="{BB962C8B-B14F-4D97-AF65-F5344CB8AC3E}">
        <p14:creationId xmlns:p14="http://schemas.microsoft.com/office/powerpoint/2010/main" val="177755776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kstslide - small img right - grijs">
    <p:bg>
      <p:bgPr>
        <a:solidFill>
          <a:schemeClr val="bg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0D7A25FB-B403-654C-4A56-D90268607727}"/>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1397739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oranje - tekstslide - half img right">
    <p:bg>
      <p:bgPr>
        <a:solidFill>
          <a:schemeClr val="tx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12" name="Tijdelijke aanduiding voor dianummer 4">
            <a:extLst>
              <a:ext uri="{FF2B5EF4-FFF2-40B4-BE49-F238E27FC236}">
                <a16:creationId xmlns:a16="http://schemas.microsoft.com/office/drawing/2014/main" id="{5F295046-9DA2-C44E-1615-36C72E42BBDF}"/>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31838087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paars - tekstslide - half img right">
    <p:bg>
      <p:bgPr>
        <a:solidFill>
          <a:srgbClr val="9E6697"/>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1B58210E-76BA-FB3C-82AF-C8557ED66A5C}"/>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09910441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uw - tekstslide - half img right">
    <p:bg>
      <p:bgPr>
        <a:solidFill>
          <a:srgbClr val="578494"/>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7D55CF0E-540F-160A-247B-547BDF994B56}"/>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61642025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groen - tekstslide - half img right">
    <p:bg>
      <p:bgPr>
        <a:solidFill>
          <a:schemeClr val="accent6"/>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9EBB899E-610B-4B6F-DF4E-2EDEE6EDCC14}"/>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4330401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geel - tekstslide - half img right">
    <p:bg>
      <p:bgPr>
        <a:solidFill>
          <a:schemeClr val="accent1"/>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E5381A03-DCBB-0003-A80A-E33AF74774C7}"/>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37085481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roze - tekstslide - half img right">
    <p:bg>
      <p:bgPr>
        <a:solidFill>
          <a:schemeClr val="accent5"/>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85A15EF6-CB8F-7676-6B29-2A1C70EA17FD}"/>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80248567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eige - tekstslide - half img right">
    <p:bg>
      <p:bgPr>
        <a:solidFill>
          <a:schemeClr val="accent4"/>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4A1FE75A-9089-A780-4152-25DE1B281272}"/>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08980555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lichtblauw - tekstslide - half img right">
    <p:bg>
      <p:bgPr>
        <a:solidFill>
          <a:schemeClr val="accent3"/>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7E0EA075-9299-4340-AE7C-C187A1495DE8}"/>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136207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slide - full - beig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A85E1E7B-10FF-8C0D-C24C-0B8789F5001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3322747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lichtgroen - tekstslide - half img right">
    <p:bg>
      <p:bgPr>
        <a:solidFill>
          <a:schemeClr val="accent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E1EBFD73-DB44-F5C6-EDA7-911FB4EBE799}"/>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158462803"/>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90" Type="http://schemas.openxmlformats.org/officeDocument/2006/relationships/slideLayout" Target="../slideLayouts/slideLayout90.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123360" y="1451904"/>
            <a:ext cx="14699378" cy="940459"/>
          </a:xfrm>
          <a:prstGeom prst="rect">
            <a:avLst/>
          </a:prstGeom>
        </p:spPr>
        <p:txBody>
          <a:bodyPr wrap="square" lIns="0" tIns="0" rIns="0" bIns="0">
            <a:noAutofit/>
          </a:bodyPr>
          <a:lstStyle>
            <a:lvl1pPr>
              <a:defRPr sz="6100" b="0" i="0">
                <a:solidFill>
                  <a:schemeClr val="tx1"/>
                </a:solidFill>
                <a:latin typeface="Arial"/>
                <a:cs typeface="Arial"/>
              </a:defRPr>
            </a:lvl1pPr>
          </a:lstStyle>
          <a:p>
            <a:endParaRPr/>
          </a:p>
        </p:txBody>
      </p:sp>
      <p:sp>
        <p:nvSpPr>
          <p:cNvPr id="3" name="Holder 3"/>
          <p:cNvSpPr>
            <a:spLocks noGrp="1"/>
          </p:cNvSpPr>
          <p:nvPr>
            <p:ph type="body" idx="1"/>
          </p:nvPr>
        </p:nvSpPr>
        <p:spPr>
          <a:xfrm>
            <a:off x="2123360" y="3090863"/>
            <a:ext cx="14699378" cy="6527800"/>
          </a:xfrm>
          <a:prstGeom prst="rect">
            <a:avLst/>
          </a:prstGeom>
        </p:spPr>
        <p:txBody>
          <a:bodyPr wrap="square" lIns="0" tIns="0" rIns="0" bIns="0">
            <a:noAutofit/>
          </a:bodyPr>
          <a:lstStyle>
            <a:lvl1pPr>
              <a:defRPr sz="3300" b="0" i="0">
                <a:solidFill>
                  <a:schemeClr val="tx1"/>
                </a:solidFill>
                <a:latin typeface="Arial"/>
                <a:cs typeface="Arial"/>
              </a:defRPr>
            </a:lvl1pPr>
          </a:lstStyle>
          <a:p>
            <a:r>
              <a:rPr lang="nl-NL"/>
              <a:t>Eerste niveau</a:t>
            </a:r>
          </a:p>
          <a:p>
            <a:r>
              <a:rPr lang="nl-NL"/>
              <a:t>Tweede niveau</a:t>
            </a:r>
          </a:p>
          <a:p>
            <a:r>
              <a:rPr lang="nl-NL"/>
              <a:t>Derde niveau</a:t>
            </a:r>
          </a:p>
          <a:p>
            <a:r>
              <a:rPr lang="nl-NL"/>
              <a:t>Vierde niveau</a:t>
            </a:r>
          </a:p>
          <a:p>
            <a:r>
              <a:rPr lang="nl-NL"/>
              <a:t>Vijfde niveau</a:t>
            </a:r>
          </a:p>
          <a:p>
            <a:endParaRPr/>
          </a:p>
        </p:txBody>
      </p:sp>
      <p:sp>
        <p:nvSpPr>
          <p:cNvPr id="4" name="Holder 4"/>
          <p:cNvSpPr>
            <a:spLocks noGrp="1"/>
          </p:cNvSpPr>
          <p:nvPr>
            <p:ph type="ftr" sz="quarter" idx="5"/>
          </p:nvPr>
        </p:nvSpPr>
        <p:spPr>
          <a:xfrm>
            <a:off x="3268663" y="10576153"/>
            <a:ext cx="5080000" cy="215444"/>
          </a:xfrm>
          <a:prstGeom prst="rect">
            <a:avLst/>
          </a:prstGeom>
        </p:spPr>
        <p:txBody>
          <a:bodyPr wrap="square" lIns="0" tIns="0" rIns="0" bIns="0">
            <a:spAutoFit/>
          </a:bodyPr>
          <a:lstStyle>
            <a:lvl1pPr algn="l">
              <a:defRPr sz="1400">
                <a:solidFill>
                  <a:schemeClr val="tx1"/>
                </a:solidFill>
                <a:latin typeface="+mn-lt"/>
              </a:defRPr>
            </a:lvl1pPr>
          </a:lstStyle>
          <a:p>
            <a:r>
              <a:rPr lang="en-US" err="1"/>
              <a:t>Titel</a:t>
            </a:r>
            <a:r>
              <a:rPr lang="en-US"/>
              <a:t> van de </a:t>
            </a:r>
            <a:r>
              <a:rPr lang="en-US" err="1"/>
              <a:t>presentatie</a:t>
            </a:r>
            <a:endParaRPr lang="en-US"/>
          </a:p>
        </p:txBody>
      </p:sp>
      <p:sp>
        <p:nvSpPr>
          <p:cNvPr id="5" name="Holder 5"/>
          <p:cNvSpPr>
            <a:spLocks noGrp="1"/>
          </p:cNvSpPr>
          <p:nvPr>
            <p:ph type="dt" sz="half" idx="6"/>
          </p:nvPr>
        </p:nvSpPr>
        <p:spPr>
          <a:xfrm>
            <a:off x="2145030" y="10586114"/>
            <a:ext cx="1123633" cy="163771"/>
          </a:xfrm>
          <a:prstGeom prst="rect">
            <a:avLst/>
          </a:prstGeom>
        </p:spPr>
        <p:txBody>
          <a:bodyPr wrap="square" lIns="0" tIns="0" rIns="0" bIns="0">
            <a:noAutofit/>
          </a:bodyPr>
          <a:lstStyle>
            <a:lvl1pPr algn="l">
              <a:defRPr sz="1400">
                <a:solidFill>
                  <a:schemeClr val="tx1"/>
                </a:solidFill>
                <a:latin typeface="+mn-lt"/>
              </a:defRPr>
            </a:lvl1pPr>
          </a:lstStyle>
          <a:p>
            <a:fld id="{D0A40949-5067-477F-8956-6CD2FDDD201A}" type="datetime1">
              <a:rPr lang="nl-NL" smtClean="0"/>
              <a:pPr/>
              <a:t>25-9-2025</a:t>
            </a:fld>
            <a:endParaRPr lang="en-US"/>
          </a:p>
        </p:txBody>
      </p:sp>
      <p:sp>
        <p:nvSpPr>
          <p:cNvPr id="6" name="Holder 6"/>
          <p:cNvSpPr>
            <a:spLocks noGrp="1"/>
          </p:cNvSpPr>
          <p:nvPr>
            <p:ph type="sldNum" sz="quarter" idx="7"/>
          </p:nvPr>
        </p:nvSpPr>
        <p:spPr>
          <a:xfrm>
            <a:off x="17947006" y="10566650"/>
            <a:ext cx="1145857" cy="233363"/>
          </a:xfrm>
          <a:prstGeom prst="rect">
            <a:avLst/>
          </a:prstGeom>
        </p:spPr>
        <p:txBody>
          <a:bodyPr wrap="square" lIns="0" tIns="0" rIns="0" bIns="0">
            <a:noAutofit/>
          </a:bodyPr>
          <a:lstStyle>
            <a:lvl1pPr algn="r">
              <a:defRPr sz="1400">
                <a:solidFill>
                  <a:schemeClr val="tx1"/>
                </a:solidFill>
                <a:latin typeface="+mn-lt"/>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86" r:id="rId3"/>
    <p:sldLayoutId id="2147483676" r:id="rId4"/>
    <p:sldLayoutId id="2147483680" r:id="rId5"/>
    <p:sldLayoutId id="2147483684" r:id="rId6"/>
    <p:sldLayoutId id="2147483681" r:id="rId7"/>
    <p:sldLayoutId id="2147483685" r:id="rId8"/>
    <p:sldLayoutId id="2147483679" r:id="rId9"/>
    <p:sldLayoutId id="2147483682" r:id="rId10"/>
    <p:sldLayoutId id="2147483683" r:id="rId11"/>
    <p:sldLayoutId id="2147483677" r:id="rId12"/>
    <p:sldLayoutId id="2147483663" r:id="rId13"/>
    <p:sldLayoutId id="2147483751" r:id="rId14"/>
    <p:sldLayoutId id="2147483743" r:id="rId15"/>
    <p:sldLayoutId id="2147483742" r:id="rId16"/>
    <p:sldLayoutId id="2147483744" r:id="rId17"/>
    <p:sldLayoutId id="2147483745" r:id="rId18"/>
    <p:sldLayoutId id="2147483746" r:id="rId19"/>
    <p:sldLayoutId id="2147483747" r:id="rId20"/>
    <p:sldLayoutId id="2147483748" r:id="rId21"/>
    <p:sldLayoutId id="2147483749" r:id="rId22"/>
    <p:sldLayoutId id="2147483750" r:id="rId23"/>
    <p:sldLayoutId id="2147483664" r:id="rId24"/>
    <p:sldLayoutId id="2147483687" r:id="rId25"/>
    <p:sldLayoutId id="2147483694" r:id="rId26"/>
    <p:sldLayoutId id="2147483689" r:id="rId27"/>
    <p:sldLayoutId id="2147483688" r:id="rId28"/>
    <p:sldLayoutId id="2147483690" r:id="rId29"/>
    <p:sldLayoutId id="2147483691" r:id="rId30"/>
    <p:sldLayoutId id="2147483692" r:id="rId31"/>
    <p:sldLayoutId id="2147483693" r:id="rId32"/>
    <p:sldLayoutId id="2147483674" r:id="rId33"/>
    <p:sldLayoutId id="2147483696" r:id="rId34"/>
    <p:sldLayoutId id="2147483695" r:id="rId35"/>
    <p:sldLayoutId id="2147483697" r:id="rId36"/>
    <p:sldLayoutId id="2147483698" r:id="rId37"/>
    <p:sldLayoutId id="2147483699" r:id="rId38"/>
    <p:sldLayoutId id="2147483700" r:id="rId39"/>
    <p:sldLayoutId id="2147483701" r:id="rId40"/>
    <p:sldLayoutId id="2147483702" r:id="rId41"/>
    <p:sldLayoutId id="2147483734" r:id="rId42"/>
    <p:sldLayoutId id="2147483675" r:id="rId43"/>
    <p:sldLayoutId id="2147483735" r:id="rId44"/>
    <p:sldLayoutId id="2147483736" r:id="rId45"/>
    <p:sldLayoutId id="2147483737" r:id="rId46"/>
    <p:sldLayoutId id="2147483738" r:id="rId47"/>
    <p:sldLayoutId id="2147483740" r:id="rId48"/>
    <p:sldLayoutId id="2147483739" r:id="rId49"/>
    <p:sldLayoutId id="2147483741" r:id="rId50"/>
    <p:sldLayoutId id="2147483665" r:id="rId51"/>
    <p:sldLayoutId id="2147483667" r:id="rId52"/>
    <p:sldLayoutId id="2147483703" r:id="rId53"/>
    <p:sldLayoutId id="2147483704" r:id="rId54"/>
    <p:sldLayoutId id="2147483705" r:id="rId55"/>
    <p:sldLayoutId id="2147483706" r:id="rId56"/>
    <p:sldLayoutId id="2147483707" r:id="rId57"/>
    <p:sldLayoutId id="2147483708" r:id="rId58"/>
    <p:sldLayoutId id="2147483709" r:id="rId59"/>
    <p:sldLayoutId id="2147483669" r:id="rId60"/>
    <p:sldLayoutId id="2147483710" r:id="rId61"/>
    <p:sldLayoutId id="2147483711" r:id="rId62"/>
    <p:sldLayoutId id="2147483712" r:id="rId63"/>
    <p:sldLayoutId id="2147483713" r:id="rId64"/>
    <p:sldLayoutId id="2147483714" r:id="rId65"/>
    <p:sldLayoutId id="2147483715" r:id="rId66"/>
    <p:sldLayoutId id="2147483716" r:id="rId67"/>
    <p:sldLayoutId id="2147483717" r:id="rId68"/>
    <p:sldLayoutId id="2147483668" r:id="rId69"/>
    <p:sldLayoutId id="2147483673" r:id="rId70"/>
    <p:sldLayoutId id="2147483678" r:id="rId71"/>
    <p:sldLayoutId id="2147483718" r:id="rId72"/>
    <p:sldLayoutId id="2147483670" r:id="rId73"/>
    <p:sldLayoutId id="2147483719" r:id="rId74"/>
    <p:sldLayoutId id="2147483720" r:id="rId75"/>
    <p:sldLayoutId id="2147483721" r:id="rId76"/>
    <p:sldLayoutId id="2147483722" r:id="rId77"/>
    <p:sldLayoutId id="2147483723" r:id="rId78"/>
    <p:sldLayoutId id="2147483724" r:id="rId79"/>
    <p:sldLayoutId id="2147483725" r:id="rId80"/>
    <p:sldLayoutId id="2147483671" r:id="rId81"/>
    <p:sldLayoutId id="2147483726" r:id="rId82"/>
    <p:sldLayoutId id="2147483672" r:id="rId83"/>
    <p:sldLayoutId id="2147483727" r:id="rId84"/>
    <p:sldLayoutId id="2147483728" r:id="rId85"/>
    <p:sldLayoutId id="2147483729" r:id="rId86"/>
    <p:sldLayoutId id="2147483730" r:id="rId87"/>
    <p:sldLayoutId id="2147483732" r:id="rId88"/>
    <p:sldLayoutId id="2147483731" r:id="rId89"/>
    <p:sldLayoutId id="2147483733" r:id="rId90"/>
  </p:sldLayoutIdLst>
  <p:hf hdr="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extLst>
    <p:ext uri="{27BBF7A9-308A-43DC-89C8-2F10F3537804}">
      <p15:sldGuideLst xmlns:p15="http://schemas.microsoft.com/office/powerpoint/2012/main">
        <p15:guide id="1" orient="horz" pos="3562" userDrawn="1">
          <p15:clr>
            <a:srgbClr val="F26B43"/>
          </p15:clr>
        </p15:guide>
        <p15:guide id="2" pos="6332" userDrawn="1">
          <p15:clr>
            <a:srgbClr val="F26B43"/>
          </p15:clr>
        </p15:guide>
        <p15:guide id="3" pos="5965" userDrawn="1">
          <p15:clr>
            <a:srgbClr val="F26B43"/>
          </p15:clr>
        </p15:guide>
        <p15:guide id="4" pos="4189" userDrawn="1">
          <p15:clr>
            <a:srgbClr val="F26B43"/>
          </p15:clr>
        </p15:guide>
        <p15:guide id="5" pos="1341" userDrawn="1">
          <p15:clr>
            <a:srgbClr val="F26B43"/>
          </p15:clr>
        </p15:guide>
        <p15:guide id="6" pos="629" userDrawn="1">
          <p15:clr>
            <a:srgbClr val="F26B43"/>
          </p15:clr>
        </p15:guide>
        <p15:guide id="7" pos="8464" userDrawn="1">
          <p15:clr>
            <a:srgbClr val="F26B43"/>
          </p15:clr>
        </p15:guide>
        <p15:guide id="8" pos="10597" userDrawn="1">
          <p15:clr>
            <a:srgbClr val="F26B43"/>
          </p15:clr>
        </p15:guide>
        <p15:guide id="9" pos="12027" userDrawn="1">
          <p15:clr>
            <a:srgbClr val="F26B43"/>
          </p15:clr>
        </p15:guide>
        <p15:guide id="10" pos="11669" userDrawn="1">
          <p15:clr>
            <a:srgbClr val="5ACBF0"/>
          </p15:clr>
        </p15:guide>
        <p15:guide id="11" pos="11309" userDrawn="1">
          <p15:clr>
            <a:srgbClr val="5ACBF0"/>
          </p15:clr>
        </p15:guide>
        <p15:guide id="12" pos="10960" userDrawn="1">
          <p15:clr>
            <a:srgbClr val="5ACBF0"/>
          </p15:clr>
        </p15:guide>
        <p15:guide id="13" pos="10245" userDrawn="1">
          <p15:clr>
            <a:srgbClr val="5ACBF0"/>
          </p15:clr>
        </p15:guide>
        <p15:guide id="14" pos="9891" userDrawn="1">
          <p15:clr>
            <a:srgbClr val="5ACBF0"/>
          </p15:clr>
        </p15:guide>
        <p15:guide id="15" pos="9533" userDrawn="1">
          <p15:clr>
            <a:srgbClr val="5ACBF0"/>
          </p15:clr>
        </p15:guide>
        <p15:guide id="16" pos="9176" userDrawn="1">
          <p15:clr>
            <a:srgbClr val="5ACBF0"/>
          </p15:clr>
        </p15:guide>
        <p15:guide id="17" pos="8819" userDrawn="1">
          <p15:clr>
            <a:srgbClr val="5ACBF0"/>
          </p15:clr>
        </p15:guide>
        <p15:guide id="18" pos="8112" userDrawn="1">
          <p15:clr>
            <a:srgbClr val="5ACBF0"/>
          </p15:clr>
        </p15:guide>
        <p15:guide id="19" pos="7752" userDrawn="1">
          <p15:clr>
            <a:srgbClr val="5ACBF0"/>
          </p15:clr>
        </p15:guide>
        <p15:guide id="20" pos="7397" userDrawn="1">
          <p15:clr>
            <a:srgbClr val="5ACBF0"/>
          </p15:clr>
        </p15:guide>
        <p15:guide id="21" pos="7043" userDrawn="1">
          <p15:clr>
            <a:srgbClr val="5ACBF0"/>
          </p15:clr>
        </p15:guide>
        <p15:guide id="22" pos="6683" userDrawn="1">
          <p15:clr>
            <a:srgbClr val="5ACBF0"/>
          </p15:clr>
        </p15:guide>
        <p15:guide id="23" pos="5616" userDrawn="1">
          <p15:clr>
            <a:srgbClr val="5ACBF0"/>
          </p15:clr>
        </p15:guide>
        <p15:guide id="24" pos="5259" userDrawn="1">
          <p15:clr>
            <a:srgbClr val="5ACBF0"/>
          </p15:clr>
        </p15:guide>
        <p15:guide id="25" pos="4904" userDrawn="1">
          <p15:clr>
            <a:srgbClr val="5ACBF0"/>
          </p15:clr>
        </p15:guide>
        <p15:guide id="26" pos="4549" userDrawn="1">
          <p15:clr>
            <a:srgbClr val="5ACBF0"/>
          </p15:clr>
        </p15:guide>
        <p15:guide id="27" pos="3843" userDrawn="1">
          <p15:clr>
            <a:srgbClr val="5ACBF0"/>
          </p15:clr>
        </p15:guide>
        <p15:guide id="28" pos="3477" userDrawn="1">
          <p15:clr>
            <a:srgbClr val="5ACBF0"/>
          </p15:clr>
        </p15:guide>
        <p15:guide id="29" pos="3123" userDrawn="1">
          <p15:clr>
            <a:srgbClr val="5ACBF0"/>
          </p15:clr>
        </p15:guide>
        <p15:guide id="30" pos="2765" userDrawn="1">
          <p15:clr>
            <a:srgbClr val="5ACBF0"/>
          </p15:clr>
        </p15:guide>
        <p15:guide id="31" pos="2408" userDrawn="1">
          <p15:clr>
            <a:srgbClr val="5ACBF0"/>
          </p15:clr>
        </p15:guide>
        <p15:guide id="32" pos="2056" userDrawn="1">
          <p15:clr>
            <a:srgbClr val="5ACBF0"/>
          </p15:clr>
        </p15:guide>
        <p15:guide id="33" pos="1699" userDrawn="1">
          <p15:clr>
            <a:srgbClr val="5ACBF0"/>
          </p15:clr>
        </p15:guide>
        <p15:guide id="34" pos="984" userDrawn="1">
          <p15:clr>
            <a:srgbClr val="5ACBF0"/>
          </p15:clr>
        </p15:guide>
        <p15:guide id="35" orient="horz" pos="2973" userDrawn="1">
          <p15:clr>
            <a:srgbClr val="F26B43"/>
          </p15:clr>
        </p15:guide>
        <p15:guide id="36" orient="horz" pos="2376" userDrawn="1">
          <p15:clr>
            <a:srgbClr val="F26B43"/>
          </p15:clr>
        </p15:guide>
        <p15:guide id="37" orient="horz" pos="1947" userDrawn="1">
          <p15:clr>
            <a:srgbClr val="F26B43"/>
          </p15:clr>
        </p15:guide>
        <p15:guide id="38" orient="horz" pos="1507" userDrawn="1">
          <p15:clr>
            <a:srgbClr val="F26B43"/>
          </p15:clr>
        </p15:guide>
        <p15:guide id="39" orient="horz" pos="1069" userDrawn="1">
          <p15:clr>
            <a:srgbClr val="F26B43"/>
          </p15:clr>
        </p15:guide>
        <p15:guide id="40" orient="horz" pos="907" userDrawn="1">
          <p15:clr>
            <a:srgbClr val="F26B43"/>
          </p15:clr>
        </p15:guide>
        <p15:guide id="41" orient="horz" pos="637" userDrawn="1">
          <p15:clr>
            <a:srgbClr val="F26B43"/>
          </p15:clr>
        </p15:guide>
        <p15:guide id="42" orient="horz" pos="501" userDrawn="1">
          <p15:clr>
            <a:srgbClr val="F26B43"/>
          </p15:clr>
        </p15:guide>
        <p15:guide id="43" orient="horz" pos="4165" userDrawn="1">
          <p15:clr>
            <a:srgbClr val="F26B43"/>
          </p15:clr>
        </p15:guide>
        <p15:guide id="44" orient="horz" pos="4757" userDrawn="1">
          <p15:clr>
            <a:srgbClr val="F26B43"/>
          </p15:clr>
        </p15:guide>
        <p15:guide id="45" orient="horz" pos="5184" userDrawn="1">
          <p15:clr>
            <a:srgbClr val="F26B43"/>
          </p15:clr>
        </p15:guide>
        <p15:guide id="46" orient="horz" pos="5627" userDrawn="1">
          <p15:clr>
            <a:srgbClr val="F26B43"/>
          </p15:clr>
        </p15:guide>
        <p15:guide id="47" orient="horz" pos="6059" userDrawn="1">
          <p15:clr>
            <a:srgbClr val="F26B43"/>
          </p15:clr>
        </p15:guide>
        <p15:guide id="48" orient="horz" pos="6493" userDrawn="1">
          <p15:clr>
            <a:srgbClr val="F26B43"/>
          </p15:clr>
        </p15:guide>
        <p15:guide id="49" orient="horz" pos="6659" userDrawn="1">
          <p15:clr>
            <a:srgbClr val="F26B43"/>
          </p15:clr>
        </p15:guide>
        <p15:guide id="50" orient="horz" pos="6730" userDrawn="1">
          <p15:clr>
            <a:srgbClr val="547EBF"/>
          </p15:clr>
        </p15:guide>
        <p15:guide id="51" orient="horz" pos="679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notesSlide" Target="../notesSlides/notesSlide10.xml"/><Relationship Id="rId1" Type="http://schemas.openxmlformats.org/officeDocument/2006/relationships/slideLayout" Target="../slideLayouts/slideLayout72.xml"/></Relationships>
</file>

<file path=ppt/slides/_rels/slide11.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11.xml"/><Relationship Id="rId1" Type="http://schemas.openxmlformats.org/officeDocument/2006/relationships/slideLayout" Target="../slideLayouts/slideLayout7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72.xml"/></Relationships>
</file>

<file path=ppt/slides/_rels/slide13.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13.xml"/><Relationship Id="rId1" Type="http://schemas.openxmlformats.org/officeDocument/2006/relationships/slideLayout" Target="../slideLayouts/slideLayout72.xml"/></Relationships>
</file>

<file path=ppt/slides/_rels/slide14.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14.xml"/><Relationship Id="rId1" Type="http://schemas.openxmlformats.org/officeDocument/2006/relationships/slideLayout" Target="../slideLayouts/slideLayout7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0.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8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1.xml"/></Relationships>
</file>

<file path=ppt/slides/_rels/slide8.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notesSlide" Target="../notesSlides/notesSlide8.xml"/><Relationship Id="rId1" Type="http://schemas.openxmlformats.org/officeDocument/2006/relationships/slideLayout" Target="../slideLayouts/slideLayout7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A58B5-7D5C-4E51-43AB-9F16F8D4DABC}"/>
            </a:ext>
          </a:extLst>
        </p:cNvPr>
        <p:cNvGrpSpPr/>
        <p:nvPr/>
      </p:nvGrpSpPr>
      <p:grpSpPr>
        <a:xfrm>
          <a:off x="0" y="0"/>
          <a:ext cx="0" cy="0"/>
          <a:chOff x="0" y="0"/>
          <a:chExt cx="0" cy="0"/>
        </a:xfrm>
      </p:grpSpPr>
      <p:pic>
        <p:nvPicPr>
          <p:cNvPr id="4" name="Afbeelding 3" descr="Afbeelding met kleding, persoon, Menselijk gezicht, overdekt&#10;&#10;Door AI gegenereerde inhoud is mogelijk onjuist.">
            <a:extLst>
              <a:ext uri="{FF2B5EF4-FFF2-40B4-BE49-F238E27FC236}">
                <a16:creationId xmlns:a16="http://schemas.microsoft.com/office/drawing/2014/main" id="{49825139-13EF-B0D4-F94E-A4DFBDC4CEB3}"/>
              </a:ext>
            </a:extLst>
          </p:cNvPr>
          <p:cNvPicPr>
            <a:picLocks noChangeAspect="1"/>
          </p:cNvPicPr>
          <p:nvPr/>
        </p:nvPicPr>
        <p:blipFill>
          <a:blip r:embed="rId3"/>
          <a:srcRect l="20112" r="29891" b="1"/>
          <a:stretch>
            <a:fillRect/>
          </a:stretch>
        </p:blipFill>
        <p:spPr>
          <a:xfrm>
            <a:off x="10058400" y="10"/>
            <a:ext cx="10052050" cy="11309340"/>
          </a:xfrm>
          <a:prstGeom prst="rect">
            <a:avLst/>
          </a:prstGeom>
          <a:noFill/>
        </p:spPr>
      </p:pic>
      <p:sp>
        <p:nvSpPr>
          <p:cNvPr id="3" name="Titel 2">
            <a:extLst>
              <a:ext uri="{FF2B5EF4-FFF2-40B4-BE49-F238E27FC236}">
                <a16:creationId xmlns:a16="http://schemas.microsoft.com/office/drawing/2014/main" id="{49DBFD50-86BB-8416-EAC2-A6FFE05BA01B}"/>
              </a:ext>
            </a:extLst>
          </p:cNvPr>
          <p:cNvSpPr>
            <a:spLocks noGrp="1"/>
          </p:cNvSpPr>
          <p:nvPr>
            <p:ph type="title"/>
          </p:nvPr>
        </p:nvSpPr>
        <p:spPr>
          <a:xfrm>
            <a:off x="990942" y="3673475"/>
            <a:ext cx="7924458" cy="4556125"/>
          </a:xfrm>
        </p:spPr>
        <p:txBody>
          <a:bodyPr wrap="square" anchor="t">
            <a:normAutofit/>
          </a:bodyPr>
          <a:lstStyle/>
          <a:p>
            <a:r>
              <a:rPr lang="nl-NL"/>
              <a:t>Verhalen van kracht en kwetsbaarheid</a:t>
            </a:r>
          </a:p>
        </p:txBody>
      </p:sp>
      <p:sp>
        <p:nvSpPr>
          <p:cNvPr id="6" name="Tijdelijke aanduiding voor tekst 5">
            <a:extLst>
              <a:ext uri="{FF2B5EF4-FFF2-40B4-BE49-F238E27FC236}">
                <a16:creationId xmlns:a16="http://schemas.microsoft.com/office/drawing/2014/main" id="{228A0422-E103-7A74-8232-A07A4746788B}"/>
              </a:ext>
            </a:extLst>
          </p:cNvPr>
          <p:cNvSpPr>
            <a:spLocks noGrp="1"/>
          </p:cNvSpPr>
          <p:nvPr>
            <p:ph type="body" sz="quarter" idx="13"/>
          </p:nvPr>
        </p:nvSpPr>
        <p:spPr>
          <a:xfrm>
            <a:off x="990600" y="8932863"/>
            <a:ext cx="7924800" cy="1374775"/>
          </a:xfrm>
        </p:spPr>
        <p:txBody>
          <a:bodyPr wrap="square" anchor="b">
            <a:normAutofit/>
          </a:bodyPr>
          <a:lstStyle/>
          <a:p>
            <a:pPr>
              <a:spcAft>
                <a:spcPts val="600"/>
              </a:spcAft>
            </a:pPr>
            <a:r>
              <a:rPr lang="nl-NL" sz="2600"/>
              <a:t>Leerkrachten in het basisonderwijs delen hun ervaringen met het begeleiden van kwetsbare leerlingen</a:t>
            </a:r>
            <a:br>
              <a:rPr lang="en-US" sz="2600"/>
            </a:br>
            <a:endParaRPr lang="en-US" sz="2600"/>
          </a:p>
        </p:txBody>
      </p:sp>
      <p:sp>
        <p:nvSpPr>
          <p:cNvPr id="1057" name="Text Placeholder 4">
            <a:extLst>
              <a:ext uri="{FF2B5EF4-FFF2-40B4-BE49-F238E27FC236}">
                <a16:creationId xmlns:a16="http://schemas.microsoft.com/office/drawing/2014/main" id="{2AB7BC00-77E4-C75F-C68D-256EFFF64198}"/>
              </a:ext>
            </a:extLst>
          </p:cNvPr>
          <p:cNvSpPr>
            <a:spLocks noGrp="1"/>
          </p:cNvSpPr>
          <p:nvPr>
            <p:ph type="body" sz="quarter" idx="14"/>
          </p:nvPr>
        </p:nvSpPr>
        <p:spPr>
          <a:xfrm>
            <a:off x="4968283" y="975149"/>
            <a:ext cx="3627910" cy="254153"/>
          </a:xfrm>
        </p:spPr>
        <p:txBody>
          <a:bodyPr/>
          <a:lstStyle/>
          <a:p>
            <a:endParaRPr lang="en-US"/>
          </a:p>
        </p:txBody>
      </p:sp>
      <p:sp>
        <p:nvSpPr>
          <p:cNvPr id="1035" name="Text Placeholder 5">
            <a:extLst>
              <a:ext uri="{FF2B5EF4-FFF2-40B4-BE49-F238E27FC236}">
                <a16:creationId xmlns:a16="http://schemas.microsoft.com/office/drawing/2014/main" id="{9E09654A-7C93-68CD-FDE4-61EBD3475F56}"/>
              </a:ext>
            </a:extLst>
          </p:cNvPr>
          <p:cNvSpPr>
            <a:spLocks noGrp="1"/>
          </p:cNvSpPr>
          <p:nvPr>
            <p:ph type="body" sz="quarter" idx="15"/>
          </p:nvPr>
        </p:nvSpPr>
        <p:spPr>
          <a:xfrm>
            <a:off x="4968283" y="1222142"/>
            <a:ext cx="3627910" cy="254153"/>
          </a:xfrm>
        </p:spPr>
        <p:txBody>
          <a:bodyPr wrap="square">
            <a:normAutofit/>
          </a:bodyPr>
          <a:lstStyle/>
          <a:p>
            <a:pPr>
              <a:lnSpc>
                <a:spcPct val="90000"/>
              </a:lnSpc>
              <a:spcAft>
                <a:spcPts val="600"/>
              </a:spcAft>
            </a:pPr>
            <a:r>
              <a:rPr lang="nl-NL" sz="1100" b="1" i="0">
                <a:effectLst/>
              </a:rPr>
              <a:t>Lectoraat Jeugd, Educatie en Samenleving, Hanze</a:t>
            </a:r>
            <a:r>
              <a:rPr lang="nl-NL" sz="1100" b="0" i="0">
                <a:effectLst/>
              </a:rPr>
              <a:t>  </a:t>
            </a:r>
            <a:endParaRPr lang="en-US" sz="1100"/>
          </a:p>
        </p:txBody>
      </p:sp>
      <p:sp>
        <p:nvSpPr>
          <p:cNvPr id="1059" name="Text Placeholder 6">
            <a:extLst>
              <a:ext uri="{FF2B5EF4-FFF2-40B4-BE49-F238E27FC236}">
                <a16:creationId xmlns:a16="http://schemas.microsoft.com/office/drawing/2014/main" id="{7E2C51D0-A2B6-7711-0CC3-3B27D76BEAD7}"/>
              </a:ext>
            </a:extLst>
          </p:cNvPr>
          <p:cNvSpPr>
            <a:spLocks noGrp="1"/>
          </p:cNvSpPr>
          <p:nvPr>
            <p:ph type="body" sz="quarter" idx="16"/>
          </p:nvPr>
        </p:nvSpPr>
        <p:spPr>
          <a:xfrm>
            <a:off x="8910131" y="1007863"/>
            <a:ext cx="10537" cy="432000"/>
          </a:xfrm>
        </p:spPr>
        <p:txBody>
          <a:bodyPr/>
          <a:lstStyle/>
          <a:p>
            <a:endParaRPr lang="en-US"/>
          </a:p>
        </p:txBody>
      </p:sp>
    </p:spTree>
    <p:extLst>
      <p:ext uri="{BB962C8B-B14F-4D97-AF65-F5344CB8AC3E}">
        <p14:creationId xmlns:p14="http://schemas.microsoft.com/office/powerpoint/2010/main" val="1131884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E3B7D-7163-5AA4-15AD-8C52C922873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EA7EBA4-A813-B734-57CE-1932E0040165}"/>
              </a:ext>
            </a:extLst>
          </p:cNvPr>
          <p:cNvSpPr>
            <a:spLocks noGrp="1"/>
          </p:cNvSpPr>
          <p:nvPr>
            <p:ph type="title"/>
          </p:nvPr>
        </p:nvSpPr>
        <p:spPr>
          <a:xfrm>
            <a:off x="2123360" y="1451904"/>
            <a:ext cx="9613900" cy="940459"/>
          </a:xfrm>
        </p:spPr>
        <p:txBody>
          <a:bodyPr/>
          <a:lstStyle/>
          <a:p>
            <a:r>
              <a:rPr lang="nl-NL" dirty="0"/>
              <a:t>Hoog gevoel van Teacher Self-Efficacy</a:t>
            </a:r>
            <a:endParaRPr lang="en-US" dirty="0"/>
          </a:p>
        </p:txBody>
      </p:sp>
      <p:sp>
        <p:nvSpPr>
          <p:cNvPr id="7" name="Tijdelijke aanduiding voor tekst 6">
            <a:extLst>
              <a:ext uri="{FF2B5EF4-FFF2-40B4-BE49-F238E27FC236}">
                <a16:creationId xmlns:a16="http://schemas.microsoft.com/office/drawing/2014/main" id="{A8BD4DE5-F621-13AA-0785-27BBC9106EBF}"/>
              </a:ext>
            </a:extLst>
          </p:cNvPr>
          <p:cNvSpPr>
            <a:spLocks noGrp="1"/>
          </p:cNvSpPr>
          <p:nvPr>
            <p:ph type="body" sz="quarter" idx="14"/>
          </p:nvPr>
        </p:nvSpPr>
        <p:spPr>
          <a:xfrm>
            <a:off x="13670280" y="0"/>
            <a:ext cx="5989319" cy="9361688"/>
          </a:xfrm>
        </p:spPr>
        <p:txBody>
          <a:bodyPr wrap="square" lIns="0" tIns="0" rIns="0" bIns="0" anchor="t">
            <a:noAutofit/>
          </a:bodyPr>
          <a:lstStyle/>
          <a:p>
            <a:pPr>
              <a:lnSpc>
                <a:spcPct val="150000"/>
              </a:lnSpc>
            </a:pPr>
            <a:r>
              <a:rPr lang="nl-NL" sz="2800" b="1" i="1" dirty="0"/>
              <a:t>Verdiepende opdracht:​</a:t>
            </a:r>
            <a:endParaRPr lang="nl-NL" sz="2400" dirty="0"/>
          </a:p>
          <a:p>
            <a:pPr>
              <a:lnSpc>
                <a:spcPct val="150000"/>
              </a:lnSpc>
            </a:pPr>
            <a:endParaRPr lang="nl-NL" sz="2400" b="1" dirty="0"/>
          </a:p>
          <a:p>
            <a:pPr>
              <a:lnSpc>
                <a:spcPct val="150000"/>
              </a:lnSpc>
            </a:pPr>
            <a:r>
              <a:rPr lang="nl-NL" sz="2400" b="1" dirty="0"/>
              <a:t>Hoog gevoel van Teacher Self-Efficacy in pre-teaching: </a:t>
            </a:r>
            <a:r>
              <a:rPr lang="nl-NL" sz="2400" dirty="0"/>
              <a:t>Bas geeft aan een hoog gevoel van Teacher Self-Efficacy te ervaren bij het zorgen voor een veilig pedagogisch klimaat. </a:t>
            </a:r>
          </a:p>
          <a:p>
            <a:pPr marL="342900" indent="-342900">
              <a:lnSpc>
                <a:spcPct val="150000"/>
              </a:lnSpc>
              <a:buFont typeface="Arial" panose="020B0604020202020204" pitchFamily="34" charset="0"/>
              <a:buChar char="•"/>
            </a:pPr>
            <a:r>
              <a:rPr lang="nl-NL" sz="2400" dirty="0"/>
              <a:t>Zoek online naar tips van de Inspectie van Onderwijs over het pedagogisch klimaat: </a:t>
            </a:r>
            <a:r>
              <a:rPr lang="nl-NL" sz="2400" b="1" dirty="0"/>
              <a:t>Welke cruciale elementen bepalen het bereiken van een veilig pedagogisch klimaat,</a:t>
            </a:r>
            <a:r>
              <a:rPr lang="nl-NL" sz="2400" dirty="0"/>
              <a:t> wat bijdraagt aan het verhogen van Teacher Self-Efficacy? </a:t>
            </a:r>
            <a:endParaRPr lang="nl-NL" sz="1400" u="sng" dirty="0">
              <a:latin typeface="Aptos"/>
            </a:endParaRPr>
          </a:p>
        </p:txBody>
      </p:sp>
      <p:sp>
        <p:nvSpPr>
          <p:cNvPr id="5" name="Tijdelijke aanduiding voor dianummer 4">
            <a:extLst>
              <a:ext uri="{FF2B5EF4-FFF2-40B4-BE49-F238E27FC236}">
                <a16:creationId xmlns:a16="http://schemas.microsoft.com/office/drawing/2014/main" id="{39CE0CAE-83D7-807A-66AB-51098EDFCA5F}"/>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10</a:t>
            </a:fld>
            <a:endParaRPr lang="en-US"/>
          </a:p>
        </p:txBody>
      </p:sp>
      <p:pic>
        <p:nvPicPr>
          <p:cNvPr id="4" name="Afbeelding 3" descr="Afbeelding met tekst, schermopname, Lettertype, document&#10;&#10;Door AI gegenereerde inhoud is mogelijk onjuist.">
            <a:extLst>
              <a:ext uri="{FF2B5EF4-FFF2-40B4-BE49-F238E27FC236}">
                <a16:creationId xmlns:a16="http://schemas.microsoft.com/office/drawing/2014/main" id="{5A3C0C95-CB5F-72BB-B922-2677D7B006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837" y="3830239"/>
            <a:ext cx="11968627" cy="6563441"/>
          </a:xfrm>
          <a:prstGeom prst="rect">
            <a:avLst/>
          </a:prstGeom>
        </p:spPr>
      </p:pic>
    </p:spTree>
    <p:extLst>
      <p:ext uri="{BB962C8B-B14F-4D97-AF65-F5344CB8AC3E}">
        <p14:creationId xmlns:p14="http://schemas.microsoft.com/office/powerpoint/2010/main" val="2946684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DCFDD-0393-66AD-CB0D-6408D1D8695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BB801CF-0513-C8E8-A5CD-D7E7CFDFB5B4}"/>
              </a:ext>
            </a:extLst>
          </p:cNvPr>
          <p:cNvSpPr>
            <a:spLocks noGrp="1"/>
          </p:cNvSpPr>
          <p:nvPr>
            <p:ph type="title"/>
          </p:nvPr>
        </p:nvSpPr>
        <p:spPr>
          <a:xfrm>
            <a:off x="2123360" y="1451904"/>
            <a:ext cx="9613900" cy="940459"/>
          </a:xfrm>
        </p:spPr>
        <p:txBody>
          <a:bodyPr/>
          <a:lstStyle/>
          <a:p>
            <a:r>
              <a:rPr lang="nl-NL" dirty="0"/>
              <a:t>Laag gevoel van Teacher Self-Efficacy</a:t>
            </a:r>
            <a:endParaRPr lang="en-US" dirty="0"/>
          </a:p>
        </p:txBody>
      </p:sp>
      <p:sp>
        <p:nvSpPr>
          <p:cNvPr id="7" name="Tijdelijke aanduiding voor tekst 6">
            <a:extLst>
              <a:ext uri="{FF2B5EF4-FFF2-40B4-BE49-F238E27FC236}">
                <a16:creationId xmlns:a16="http://schemas.microsoft.com/office/drawing/2014/main" id="{F2866D81-A321-6DA1-84B3-C89BAFF03A8F}"/>
              </a:ext>
            </a:extLst>
          </p:cNvPr>
          <p:cNvSpPr>
            <a:spLocks noGrp="1"/>
          </p:cNvSpPr>
          <p:nvPr>
            <p:ph type="body" sz="quarter" idx="14"/>
          </p:nvPr>
        </p:nvSpPr>
        <p:spPr>
          <a:xfrm>
            <a:off x="14000163" y="1461427"/>
            <a:ext cx="5844975" cy="8157235"/>
          </a:xfrm>
        </p:spPr>
        <p:txBody>
          <a:bodyPr wrap="square" lIns="0" tIns="0" rIns="0" bIns="0" anchor="t">
            <a:noAutofit/>
          </a:bodyPr>
          <a:lstStyle/>
          <a:p>
            <a:pPr>
              <a:lnSpc>
                <a:spcPct val="150000"/>
              </a:lnSpc>
            </a:pPr>
            <a:r>
              <a:rPr lang="nl-NL" sz="2800" b="1" i="1" dirty="0"/>
              <a:t>Verdiepende opdracht:​</a:t>
            </a:r>
          </a:p>
          <a:p>
            <a:pPr>
              <a:lnSpc>
                <a:spcPct val="150000"/>
              </a:lnSpc>
            </a:pPr>
            <a:endParaRPr lang="nl-NL" sz="2400" dirty="0"/>
          </a:p>
          <a:p>
            <a:pPr>
              <a:lnSpc>
                <a:spcPct val="150000"/>
              </a:lnSpc>
            </a:pPr>
            <a:r>
              <a:rPr lang="nl-NL" sz="2400" b="1" dirty="0"/>
              <a:t>Laag gevoel van Teacher Self-Efficacy in duidelijkheid geven: </a:t>
            </a:r>
            <a:r>
              <a:rPr lang="nl-NL" sz="2400" dirty="0"/>
              <a:t>Bas geeft aan soms een laag gevoel van Teacher Self-Efficacy te ervaren met betrekking tot het geven van duidelijkheid. Doordat Bas maar één dag per week werkt, vindt hij soms lastig om in die modus te komen. </a:t>
            </a:r>
          </a:p>
          <a:p>
            <a:pPr marL="342900" indent="-342900">
              <a:lnSpc>
                <a:spcPct val="150000"/>
              </a:lnSpc>
              <a:buFont typeface="Arial" panose="020B0604020202020204" pitchFamily="34" charset="0"/>
              <a:buChar char="•"/>
            </a:pPr>
            <a:r>
              <a:rPr lang="nl-NL" sz="2400" dirty="0"/>
              <a:t>Zoek in bijv. Marzano &amp; Miedema (2014) welke tips zij geven </a:t>
            </a:r>
            <a:r>
              <a:rPr lang="nl-NL" sz="2400" b="1" dirty="0"/>
              <a:t>hoe een leerkracht kan checken bij leerlingen of hij/zij een taak helder en duidelijk heeft uitgelegd.</a:t>
            </a:r>
            <a:endParaRPr lang="en-US" sz="2400" dirty="0"/>
          </a:p>
        </p:txBody>
      </p:sp>
      <p:sp>
        <p:nvSpPr>
          <p:cNvPr id="5" name="Tijdelijke aanduiding voor dianummer 4">
            <a:extLst>
              <a:ext uri="{FF2B5EF4-FFF2-40B4-BE49-F238E27FC236}">
                <a16:creationId xmlns:a16="http://schemas.microsoft.com/office/drawing/2014/main" id="{F499EE4B-84E4-D1EB-3A61-05F6F497B32E}"/>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11</a:t>
            </a:fld>
            <a:endParaRPr lang="en-US"/>
          </a:p>
        </p:txBody>
      </p:sp>
      <p:pic>
        <p:nvPicPr>
          <p:cNvPr id="4" name="Afbeelding 3" descr="Afbeelding met tekst, schermopname, Lettertype, informatie&#10;&#10;Door AI gegenereerde inhoud is mogelijk onjuist.">
            <a:extLst>
              <a:ext uri="{FF2B5EF4-FFF2-40B4-BE49-F238E27FC236}">
                <a16:creationId xmlns:a16="http://schemas.microsoft.com/office/drawing/2014/main" id="{0FA9A22E-F5D3-8027-4584-621168E7CB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6475" y="5654675"/>
            <a:ext cx="11820835" cy="2932199"/>
          </a:xfrm>
          <a:prstGeom prst="rect">
            <a:avLst/>
          </a:prstGeom>
        </p:spPr>
      </p:pic>
      <p:sp>
        <p:nvSpPr>
          <p:cNvPr id="6" name="Tekstvak 5">
            <a:extLst>
              <a:ext uri="{FF2B5EF4-FFF2-40B4-BE49-F238E27FC236}">
                <a16:creationId xmlns:a16="http://schemas.microsoft.com/office/drawing/2014/main" id="{3C1169D0-2757-4A18-6D8E-4A4610BA1B77}"/>
              </a:ext>
            </a:extLst>
          </p:cNvPr>
          <p:cNvSpPr txBox="1"/>
          <p:nvPr/>
        </p:nvSpPr>
        <p:spPr>
          <a:xfrm>
            <a:off x="13505265" y="9386258"/>
            <a:ext cx="6630499" cy="923330"/>
          </a:xfrm>
          <a:prstGeom prst="rect">
            <a:avLst/>
          </a:prstGeom>
          <a:noFill/>
        </p:spPr>
        <p:txBody>
          <a:bodyPr wrap="square">
            <a:spAutoFit/>
          </a:bodyPr>
          <a:lstStyle/>
          <a:p>
            <a:pPr algn="just">
              <a:buNone/>
            </a:pPr>
            <a:r>
              <a:rPr lang="nl-NL" sz="1800" dirty="0">
                <a:effectLst/>
                <a:latin typeface="Aptos" panose="020B0004020202020204" pitchFamily="34" charset="0"/>
                <a:ea typeface="Times New Roman" panose="02020603050405020304" pitchFamily="18" charset="0"/>
                <a:cs typeface="Calibri" panose="020F0502020204030204" pitchFamily="34" charset="0"/>
              </a:rPr>
              <a:t>Marzano, R., &amp; Miedema, W. (2014). </a:t>
            </a:r>
            <a:r>
              <a:rPr lang="nl-NL" sz="1800" i="1" dirty="0">
                <a:effectLst/>
                <a:latin typeface="Aptos" panose="020B0004020202020204" pitchFamily="34" charset="0"/>
                <a:ea typeface="Times New Roman" panose="02020603050405020304" pitchFamily="18" charset="0"/>
                <a:cs typeface="Calibri" panose="020F0502020204030204" pitchFamily="34" charset="0"/>
              </a:rPr>
              <a:t>Leren in 5 dimensies. Moderne didactiek voor het primair onderwijs.</a:t>
            </a:r>
            <a:r>
              <a:rPr lang="nl-NL" sz="1800" dirty="0">
                <a:effectLst/>
                <a:latin typeface="Aptos" panose="020B0004020202020204" pitchFamily="34" charset="0"/>
                <a:ea typeface="Times New Roman" panose="02020603050405020304" pitchFamily="18" charset="0"/>
                <a:cs typeface="Calibri" panose="020F0502020204030204" pitchFamily="34" charset="0"/>
              </a:rPr>
              <a:t> Koninklijke van Gorcum.</a:t>
            </a:r>
            <a:endParaRPr lang="nl-NL"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24969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955B34-18FE-395C-C296-E19B6721A28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1F981D7-8E71-6BC3-0BC8-8E0C33A12624}"/>
              </a:ext>
            </a:extLst>
          </p:cNvPr>
          <p:cNvSpPr>
            <a:spLocks noGrp="1"/>
          </p:cNvSpPr>
          <p:nvPr>
            <p:ph type="title"/>
          </p:nvPr>
        </p:nvSpPr>
        <p:spPr>
          <a:xfrm>
            <a:off x="2123360" y="1451904"/>
            <a:ext cx="9613900" cy="940459"/>
          </a:xfrm>
        </p:spPr>
        <p:txBody>
          <a:bodyPr/>
          <a:lstStyle/>
          <a:p>
            <a:r>
              <a:rPr lang="nl-NL"/>
              <a:t>Inzetten versterkers</a:t>
            </a:r>
            <a:endParaRPr lang="en-US"/>
          </a:p>
        </p:txBody>
      </p:sp>
      <p:sp>
        <p:nvSpPr>
          <p:cNvPr id="7" name="Tijdelijke aanduiding voor tekst 6">
            <a:extLst>
              <a:ext uri="{FF2B5EF4-FFF2-40B4-BE49-F238E27FC236}">
                <a16:creationId xmlns:a16="http://schemas.microsoft.com/office/drawing/2014/main" id="{DF8C9E10-1855-0184-838E-5D6A9978D7F6}"/>
              </a:ext>
            </a:extLst>
          </p:cNvPr>
          <p:cNvSpPr>
            <a:spLocks noGrp="1"/>
          </p:cNvSpPr>
          <p:nvPr>
            <p:ph type="body" sz="quarter" idx="14"/>
          </p:nvPr>
        </p:nvSpPr>
        <p:spPr>
          <a:xfrm>
            <a:off x="14000163" y="1461427"/>
            <a:ext cx="5916983" cy="8157235"/>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a:lnSpc>
                <a:spcPct val="150000"/>
              </a:lnSpc>
            </a:pPr>
            <a:r>
              <a:rPr lang="nl-NL" sz="2400" dirty="0"/>
              <a:t>Er zijn diverse versterkers die je kunt inzetten in het ondersteuningsproces van </a:t>
            </a:r>
            <a:r>
              <a:rPr lang="nl-NL" sz="2400" dirty="0" err="1"/>
              <a:t>Bilal</a:t>
            </a:r>
            <a:r>
              <a:rPr lang="nl-NL" sz="2400" dirty="0"/>
              <a:t>.​</a:t>
            </a:r>
          </a:p>
          <a:p>
            <a:pPr marL="342900" indent="-342900">
              <a:lnSpc>
                <a:spcPct val="150000"/>
              </a:lnSpc>
              <a:buFont typeface="Arial" panose="020B0604020202020204" pitchFamily="34" charset="0"/>
              <a:buChar char="•"/>
            </a:pPr>
            <a:endParaRPr lang="nl-NL" sz="2400" b="1" dirty="0"/>
          </a:p>
          <a:p>
            <a:pPr marL="342900" indent="-342900">
              <a:lnSpc>
                <a:spcPct val="150000"/>
              </a:lnSpc>
              <a:buFont typeface="Arial" panose="020B0604020202020204" pitchFamily="34" charset="0"/>
              <a:buChar char="•"/>
            </a:pPr>
            <a:r>
              <a:rPr lang="nl-NL" sz="2400" dirty="0"/>
              <a:t>Weet je welke versterkers er bij jou op school beschikbaar zijn?    ​</a:t>
            </a:r>
          </a:p>
          <a:p>
            <a:pPr marL="342900" indent="-342900">
              <a:lnSpc>
                <a:spcPct val="150000"/>
              </a:lnSpc>
              <a:buFont typeface="Arial" panose="020B0604020202020204" pitchFamily="34" charset="0"/>
              <a:buChar char="•"/>
            </a:pPr>
            <a:endParaRPr lang="nl-NL" sz="2400" dirty="0"/>
          </a:p>
          <a:p>
            <a:pPr marL="342900" indent="-342900">
              <a:lnSpc>
                <a:spcPct val="150000"/>
              </a:lnSpc>
              <a:buFont typeface="Arial" panose="020B0604020202020204" pitchFamily="34" charset="0"/>
              <a:buChar char="•"/>
            </a:pPr>
            <a:r>
              <a:rPr lang="nl-NL" sz="2400" dirty="0"/>
              <a:t>Welke zou jij inzetten om je zelfverzekerder te voelen in het ondersteunen van deze leerling? (denk aan collega’s, experts of professionaliseringsmogelijkheden).</a:t>
            </a:r>
            <a:endParaRPr lang="en-US" sz="2400" dirty="0"/>
          </a:p>
        </p:txBody>
      </p:sp>
      <p:sp>
        <p:nvSpPr>
          <p:cNvPr id="5" name="Tijdelijke aanduiding voor dianummer 4">
            <a:extLst>
              <a:ext uri="{FF2B5EF4-FFF2-40B4-BE49-F238E27FC236}">
                <a16:creationId xmlns:a16="http://schemas.microsoft.com/office/drawing/2014/main" id="{9A25E3B1-D3A0-9E6C-46BB-52BE6642410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12</a:t>
            </a:fld>
            <a:endParaRPr lang="en-US"/>
          </a:p>
        </p:txBody>
      </p:sp>
      <p:pic>
        <p:nvPicPr>
          <p:cNvPr id="6146" name="Picture 2" descr="Afbeelding met tekst, schermopname, Lettertype, nummer&#10;&#10;Door AI gegenereerde inhoud is mogelijk onjuist.">
            <a:extLst>
              <a:ext uri="{FF2B5EF4-FFF2-40B4-BE49-F238E27FC236}">
                <a16:creationId xmlns:a16="http://schemas.microsoft.com/office/drawing/2014/main" id="{672D284B-715A-7B89-DD37-4496847A93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954" y="2976809"/>
            <a:ext cx="12810781" cy="72400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3113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D0FFF5-B3CD-BD18-437F-B6712B4DC93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188FB8A-A201-3722-8AB1-08E872AAEE73}"/>
              </a:ext>
            </a:extLst>
          </p:cNvPr>
          <p:cNvSpPr>
            <a:spLocks noGrp="1"/>
          </p:cNvSpPr>
          <p:nvPr>
            <p:ph type="title"/>
          </p:nvPr>
        </p:nvSpPr>
        <p:spPr>
          <a:xfrm>
            <a:off x="2123360" y="1451904"/>
            <a:ext cx="11044000" cy="940459"/>
          </a:xfrm>
        </p:spPr>
        <p:txBody>
          <a:bodyPr/>
          <a:lstStyle/>
          <a:p>
            <a:r>
              <a:rPr lang="nl-NL" dirty="0"/>
              <a:t>4. Bewegend leren (1)</a:t>
            </a:r>
            <a:endParaRPr lang="en-US" dirty="0"/>
          </a:p>
        </p:txBody>
      </p:sp>
      <p:sp>
        <p:nvSpPr>
          <p:cNvPr id="7" name="Tijdelijke aanduiding voor tekst 6">
            <a:extLst>
              <a:ext uri="{FF2B5EF4-FFF2-40B4-BE49-F238E27FC236}">
                <a16:creationId xmlns:a16="http://schemas.microsoft.com/office/drawing/2014/main" id="{8627D3AD-3E52-0BFB-05EC-F8F854DB8AB5}"/>
              </a:ext>
            </a:extLst>
          </p:cNvPr>
          <p:cNvSpPr>
            <a:spLocks noGrp="1"/>
          </p:cNvSpPr>
          <p:nvPr>
            <p:ph type="body" sz="quarter" idx="14"/>
          </p:nvPr>
        </p:nvSpPr>
        <p:spPr>
          <a:xfrm>
            <a:off x="13693616" y="12149"/>
            <a:ext cx="6253797" cy="10800611"/>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a:lnSpc>
                <a:spcPct val="150000"/>
              </a:lnSpc>
            </a:pPr>
            <a:r>
              <a:rPr lang="nl-NL" sz="2400" b="1" dirty="0"/>
              <a:t>Definitie bewegend leren: </a:t>
            </a:r>
          </a:p>
          <a:p>
            <a:pPr marL="342900" indent="-342900">
              <a:lnSpc>
                <a:spcPct val="150000"/>
              </a:lnSpc>
              <a:buFont typeface="Arial" panose="020B0604020202020204" pitchFamily="34" charset="0"/>
              <a:buChar char="•"/>
            </a:pPr>
            <a:r>
              <a:rPr lang="nl-NL" sz="2400" dirty="0"/>
              <a:t>Hoe zou je bewegend leren omschrijven, en op welke manier onderscheidt het zich van meer traditionele vormen van lesgeven? Maak eventueel gebruik van relevante literatuur. </a:t>
            </a:r>
          </a:p>
          <a:p>
            <a:pPr>
              <a:lnSpc>
                <a:spcPct val="150000"/>
              </a:lnSpc>
            </a:pPr>
            <a:endParaRPr lang="nl-NL" sz="2400" dirty="0"/>
          </a:p>
          <a:p>
            <a:pPr>
              <a:lnSpc>
                <a:spcPct val="150000"/>
              </a:lnSpc>
            </a:pPr>
            <a:r>
              <a:rPr lang="nl-NL" sz="2400" b="1" dirty="0"/>
              <a:t>Effecten bewegend leren: </a:t>
            </a:r>
          </a:p>
          <a:p>
            <a:pPr marL="342900" indent="-342900">
              <a:lnSpc>
                <a:spcPct val="150000"/>
              </a:lnSpc>
              <a:buFont typeface="Arial" panose="020B0604020202020204" pitchFamily="34" charset="0"/>
              <a:buChar char="•"/>
            </a:pPr>
            <a:r>
              <a:rPr lang="nl-NL" sz="2400" dirty="0"/>
              <a:t>Lees een artikel of studie over bewegend leren in de onderwijscontext en beantwoord: Wat zijn </a:t>
            </a:r>
            <a:r>
              <a:rPr lang="nl-NL" sz="2400" b="1" dirty="0"/>
              <a:t>de bewezen effecten van bewegend leren toepassen in de klas</a:t>
            </a:r>
            <a:r>
              <a:rPr lang="nl-NL" sz="2400" dirty="0"/>
              <a:t>? Koppel dit vervolgens aan dit verhaal over Ismail: </a:t>
            </a:r>
          </a:p>
          <a:p>
            <a:pPr>
              <a:lnSpc>
                <a:spcPct val="150000"/>
              </a:lnSpc>
            </a:pPr>
            <a:r>
              <a:rPr lang="nl-NL" sz="2400" dirty="0"/>
              <a:t>- Wat werkt goed in Bas’ aanpak en waarom? </a:t>
            </a:r>
          </a:p>
          <a:p>
            <a:pPr>
              <a:lnSpc>
                <a:spcPct val="150000"/>
              </a:lnSpc>
            </a:pPr>
            <a:r>
              <a:rPr lang="nl-NL" sz="2400" dirty="0"/>
              <a:t>- Zijn er eventueel verbeterpunten? </a:t>
            </a:r>
          </a:p>
          <a:p>
            <a:pPr>
              <a:lnSpc>
                <a:spcPct val="150000"/>
              </a:lnSpc>
            </a:pPr>
            <a:r>
              <a:rPr lang="nl-NL" sz="2400" dirty="0"/>
              <a:t>- Welke van deze inzichten kun je toepassen in je eigen lessen?</a:t>
            </a:r>
          </a:p>
          <a:p>
            <a:pPr>
              <a:lnSpc>
                <a:spcPct val="150000"/>
              </a:lnSpc>
            </a:pPr>
            <a:r>
              <a:rPr lang="nl-NL" sz="2400" dirty="0"/>
              <a:t>	</a:t>
            </a:r>
          </a:p>
        </p:txBody>
      </p:sp>
      <p:sp>
        <p:nvSpPr>
          <p:cNvPr id="5" name="Tijdelijke aanduiding voor dianummer 4">
            <a:extLst>
              <a:ext uri="{FF2B5EF4-FFF2-40B4-BE49-F238E27FC236}">
                <a16:creationId xmlns:a16="http://schemas.microsoft.com/office/drawing/2014/main" id="{8B0B2065-0520-7638-C8E9-DD40CD1D6B6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13</a:t>
            </a:fld>
            <a:endParaRPr lang="en-US"/>
          </a:p>
        </p:txBody>
      </p:sp>
      <p:pic>
        <p:nvPicPr>
          <p:cNvPr id="6" name="Afbeelding 5" descr="Afbeelding met tekst, schermopname, Lettertype, nummer&#10;&#10;Door AI gegenereerde inhoud is mogelijk onjuist.">
            <a:extLst>
              <a:ext uri="{FF2B5EF4-FFF2-40B4-BE49-F238E27FC236}">
                <a16:creationId xmlns:a16="http://schemas.microsoft.com/office/drawing/2014/main" id="{CC2CF718-1E8E-7CCA-C312-0ED517D969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809" y="3500670"/>
            <a:ext cx="11754035" cy="6844456"/>
          </a:xfrm>
          <a:prstGeom prst="rect">
            <a:avLst/>
          </a:prstGeom>
        </p:spPr>
      </p:pic>
    </p:spTree>
    <p:extLst>
      <p:ext uri="{BB962C8B-B14F-4D97-AF65-F5344CB8AC3E}">
        <p14:creationId xmlns:p14="http://schemas.microsoft.com/office/powerpoint/2010/main" val="2589222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711EA9-6AFA-3017-5C0B-787EF1D65F8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64E1CA17-FF5E-D9E4-05CB-EDCE2180F200}"/>
              </a:ext>
            </a:extLst>
          </p:cNvPr>
          <p:cNvSpPr>
            <a:spLocks noGrp="1"/>
          </p:cNvSpPr>
          <p:nvPr>
            <p:ph type="title"/>
          </p:nvPr>
        </p:nvSpPr>
        <p:spPr>
          <a:xfrm>
            <a:off x="2123360" y="1451904"/>
            <a:ext cx="11044000" cy="940459"/>
          </a:xfrm>
        </p:spPr>
        <p:txBody>
          <a:bodyPr/>
          <a:lstStyle/>
          <a:p>
            <a:r>
              <a:rPr lang="nl-NL" dirty="0"/>
              <a:t>4. Bewegend leren (2)</a:t>
            </a:r>
            <a:endParaRPr lang="en-US" dirty="0"/>
          </a:p>
        </p:txBody>
      </p:sp>
      <p:sp>
        <p:nvSpPr>
          <p:cNvPr id="7" name="Tijdelijke aanduiding voor tekst 6">
            <a:extLst>
              <a:ext uri="{FF2B5EF4-FFF2-40B4-BE49-F238E27FC236}">
                <a16:creationId xmlns:a16="http://schemas.microsoft.com/office/drawing/2014/main" id="{802A8EC1-EC99-9959-5498-754BDEC864D0}"/>
              </a:ext>
            </a:extLst>
          </p:cNvPr>
          <p:cNvSpPr>
            <a:spLocks noGrp="1"/>
          </p:cNvSpPr>
          <p:nvPr>
            <p:ph type="body" sz="quarter" idx="14"/>
          </p:nvPr>
        </p:nvSpPr>
        <p:spPr>
          <a:xfrm>
            <a:off x="13693616" y="12149"/>
            <a:ext cx="6253797" cy="10800611"/>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800" b="1" i="1" dirty="0"/>
          </a:p>
          <a:p>
            <a:pPr>
              <a:lnSpc>
                <a:spcPct val="150000"/>
              </a:lnSpc>
            </a:pPr>
            <a:r>
              <a:rPr lang="nl-NL" sz="2400" b="1" dirty="0"/>
              <a:t>Zelf een bewegend leren activiteit ontwerpen</a:t>
            </a:r>
            <a:r>
              <a:rPr lang="nl-NL" sz="2400" dirty="0"/>
              <a:t>: </a:t>
            </a:r>
          </a:p>
          <a:p>
            <a:pPr marL="342900" indent="-342900">
              <a:lnSpc>
                <a:spcPct val="150000"/>
              </a:lnSpc>
              <a:buFont typeface="Arial" panose="020B0604020202020204" pitchFamily="34" charset="0"/>
              <a:buChar char="•"/>
            </a:pPr>
            <a:r>
              <a:rPr lang="nl-NL" sz="2400" b="1" dirty="0"/>
              <a:t>Ontwerp een lesactiviteit die beweging combineert met een leerdoel</a:t>
            </a:r>
            <a:r>
              <a:rPr lang="nl-NL" sz="2400" dirty="0"/>
              <a:t>, zoals rekenen of taal. Gebruik de casus eventueel ter inspiratie. Presenteer je </a:t>
            </a:r>
            <a:r>
              <a:rPr lang="nl-NL" sz="2400" err="1"/>
              <a:t>lesidee</a:t>
            </a:r>
            <a:r>
              <a:rPr lang="nl-NL" sz="2400" dirty="0"/>
              <a:t> aan medestudenten en vraag om feedback.</a:t>
            </a:r>
          </a:p>
          <a:p>
            <a:pPr marL="342900" indent="-342900">
              <a:lnSpc>
                <a:spcPct val="150000"/>
              </a:lnSpc>
              <a:buFont typeface="Arial" panose="020B0604020202020204" pitchFamily="34" charset="0"/>
              <a:buChar char="•"/>
            </a:pPr>
            <a:endParaRPr lang="nl-NL" sz="2400" dirty="0"/>
          </a:p>
        </p:txBody>
      </p:sp>
      <p:sp>
        <p:nvSpPr>
          <p:cNvPr id="5" name="Tijdelijke aanduiding voor dianummer 4">
            <a:extLst>
              <a:ext uri="{FF2B5EF4-FFF2-40B4-BE49-F238E27FC236}">
                <a16:creationId xmlns:a16="http://schemas.microsoft.com/office/drawing/2014/main" id="{65191F34-6B46-C800-6B55-1CEF07494A89}"/>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14</a:t>
            </a:fld>
            <a:endParaRPr lang="en-US"/>
          </a:p>
        </p:txBody>
      </p:sp>
      <p:pic>
        <p:nvPicPr>
          <p:cNvPr id="6" name="Afbeelding 5" descr="Afbeelding met tekst, schermopname, Lettertype, nummer&#10;&#10;Door AI gegenereerde inhoud is mogelijk onjuist.">
            <a:extLst>
              <a:ext uri="{FF2B5EF4-FFF2-40B4-BE49-F238E27FC236}">
                <a16:creationId xmlns:a16="http://schemas.microsoft.com/office/drawing/2014/main" id="{85B38DEA-21BE-1934-7C61-CECC2395DA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809" y="3500670"/>
            <a:ext cx="11754035" cy="6844456"/>
          </a:xfrm>
          <a:prstGeom prst="rect">
            <a:avLst/>
          </a:prstGeom>
        </p:spPr>
      </p:pic>
    </p:spTree>
    <p:extLst>
      <p:ext uri="{BB962C8B-B14F-4D97-AF65-F5344CB8AC3E}">
        <p14:creationId xmlns:p14="http://schemas.microsoft.com/office/powerpoint/2010/main" val="205239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D70561-F9CD-6E96-C47D-FCD6B4A91A6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06CCD7F-E7F0-DD64-AC3E-BEEC776E7318}"/>
              </a:ext>
            </a:extLst>
          </p:cNvPr>
          <p:cNvSpPr>
            <a:spLocks noGrp="1"/>
          </p:cNvSpPr>
          <p:nvPr>
            <p:ph type="title"/>
          </p:nvPr>
        </p:nvSpPr>
        <p:spPr>
          <a:xfrm>
            <a:off x="2123360" y="1451904"/>
            <a:ext cx="11313066" cy="940459"/>
          </a:xfrm>
        </p:spPr>
        <p:txBody>
          <a:bodyPr wrap="square" lIns="0" tIns="0" rIns="0" bIns="0" anchor="t">
            <a:normAutofit/>
          </a:bodyPr>
          <a:lstStyle/>
          <a:p>
            <a:r>
              <a:rPr lang="nl-NL" dirty="0">
                <a:solidFill>
                  <a:schemeClr val="tx2"/>
                </a:solidFill>
              </a:rPr>
              <a:t>Evaluatie</a:t>
            </a:r>
            <a:endParaRPr lang="en-US" dirty="0">
              <a:solidFill>
                <a:schemeClr val="tx2"/>
              </a:solidFill>
            </a:endParaRPr>
          </a:p>
        </p:txBody>
      </p:sp>
      <p:sp>
        <p:nvSpPr>
          <p:cNvPr id="6" name="Tijdelijke aanduiding voor tekst 5">
            <a:extLst>
              <a:ext uri="{FF2B5EF4-FFF2-40B4-BE49-F238E27FC236}">
                <a16:creationId xmlns:a16="http://schemas.microsoft.com/office/drawing/2014/main" id="{78DD138A-3340-F32F-E98F-445CF3FD5BBB}"/>
              </a:ext>
            </a:extLst>
          </p:cNvPr>
          <p:cNvSpPr>
            <a:spLocks noGrp="1"/>
          </p:cNvSpPr>
          <p:nvPr>
            <p:ph type="body" sz="quarter" idx="13"/>
          </p:nvPr>
        </p:nvSpPr>
        <p:spPr>
          <a:xfrm>
            <a:off x="2128838" y="3090863"/>
            <a:ext cx="16348148" cy="7820396"/>
          </a:xfrm>
        </p:spPr>
        <p:txBody>
          <a:bodyPr wrap="square" lIns="0" tIns="0" rIns="0" bIns="0" anchor="t">
            <a:noAutofit/>
          </a:bodyPr>
          <a:lstStyle/>
          <a:p>
            <a:pPr marL="342900" indent="-342900">
              <a:lnSpc>
                <a:spcPct val="150000"/>
              </a:lnSpc>
              <a:spcAft>
                <a:spcPts val="600"/>
              </a:spcAft>
              <a:buFont typeface="Arial"/>
              <a:buChar char="•"/>
            </a:pPr>
            <a:r>
              <a:rPr lang="nl-NL" sz="2400" dirty="0"/>
              <a:t>Wat heb je uit het verhaal over Ismail gehaald voor je eigen leerkracht handelen?</a:t>
            </a:r>
            <a:endParaRPr lang="nl-NL" dirty="0"/>
          </a:p>
          <a:p>
            <a:pPr marL="342900" indent="-342900">
              <a:lnSpc>
                <a:spcPct val="150000"/>
              </a:lnSpc>
              <a:spcAft>
                <a:spcPts val="600"/>
              </a:spcAft>
              <a:buFont typeface="Arial"/>
              <a:buChar char="•"/>
            </a:pPr>
            <a:r>
              <a:rPr lang="nl-NL" sz="2400" dirty="0"/>
              <a:t>Waar zou jij je nog verder in willen verdiepen of ontwikkelen? Bij welke </a:t>
            </a:r>
            <a:r>
              <a:rPr lang="nl-NL" sz="2400" dirty="0" err="1"/>
              <a:t>LOL's</a:t>
            </a:r>
            <a:r>
              <a:rPr lang="nl-NL" sz="2400" dirty="0"/>
              <a:t> sluit dit aan?</a:t>
            </a:r>
          </a:p>
          <a:p>
            <a:pPr marL="342900" indent="-342900">
              <a:lnSpc>
                <a:spcPct val="150000"/>
              </a:lnSpc>
              <a:spcAft>
                <a:spcPts val="600"/>
              </a:spcAft>
              <a:buFont typeface="Arial"/>
              <a:buChar char="•"/>
            </a:pPr>
            <a:r>
              <a:rPr lang="nl-NL" sz="2400" dirty="0"/>
              <a:t>Wat zou je kunnen doen om jouw leerdoelen te bereiken?</a:t>
            </a:r>
          </a:p>
        </p:txBody>
      </p:sp>
      <p:sp>
        <p:nvSpPr>
          <p:cNvPr id="5" name="Tijdelijke aanduiding voor dianummer 4">
            <a:extLst>
              <a:ext uri="{FF2B5EF4-FFF2-40B4-BE49-F238E27FC236}">
                <a16:creationId xmlns:a16="http://schemas.microsoft.com/office/drawing/2014/main" id="{D176B109-3F2E-3835-821D-887E12FD8545}"/>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15</a:t>
            </a:fld>
            <a:endParaRPr lang="en-US"/>
          </a:p>
        </p:txBody>
      </p:sp>
    </p:spTree>
    <p:extLst>
      <p:ext uri="{BB962C8B-B14F-4D97-AF65-F5344CB8AC3E}">
        <p14:creationId xmlns:p14="http://schemas.microsoft.com/office/powerpoint/2010/main" val="1442945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AF15D-4E31-7640-8785-EB36C159EE4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A8CCB02-9A7F-2651-8334-0529DE183519}"/>
              </a:ext>
            </a:extLst>
          </p:cNvPr>
          <p:cNvSpPr>
            <a:spLocks noGrp="1"/>
          </p:cNvSpPr>
          <p:nvPr>
            <p:ph type="title"/>
          </p:nvPr>
        </p:nvSpPr>
        <p:spPr>
          <a:xfrm>
            <a:off x="2123360" y="1451904"/>
            <a:ext cx="14699378" cy="940459"/>
          </a:xfrm>
        </p:spPr>
        <p:txBody>
          <a:bodyPr wrap="square" lIns="0" tIns="0" rIns="0" bIns="0" anchor="t">
            <a:noAutofit/>
          </a:bodyPr>
          <a:lstStyle/>
          <a:p>
            <a:pPr algn="ctr"/>
            <a:r>
              <a:rPr lang="nl-NL"/>
              <a:t>Verhaal 5:</a:t>
            </a:r>
            <a:br>
              <a:rPr lang="nl-NL" dirty="0"/>
            </a:br>
            <a:br>
              <a:rPr lang="nl-NL" dirty="0"/>
            </a:br>
            <a:r>
              <a:rPr lang="nl-NL" b="1" dirty="0"/>
              <a:t>Leerkracht van een leerling in groep 1/2 speciaal onderwijs (cluster 4) met ADHD</a:t>
            </a:r>
            <a:endParaRPr lang="en-US" b="1" dirty="0"/>
          </a:p>
        </p:txBody>
      </p:sp>
      <p:sp>
        <p:nvSpPr>
          <p:cNvPr id="5" name="Tijdelijke aanduiding voor dianummer 4">
            <a:extLst>
              <a:ext uri="{FF2B5EF4-FFF2-40B4-BE49-F238E27FC236}">
                <a16:creationId xmlns:a16="http://schemas.microsoft.com/office/drawing/2014/main" id="{86B9430F-973E-F3F8-F11B-979A66906077}"/>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1766591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3C0130-A852-7FBB-8DB7-1C4E6308441F}"/>
              </a:ext>
            </a:extLst>
          </p:cNvPr>
          <p:cNvSpPr>
            <a:spLocks noGrp="1"/>
          </p:cNvSpPr>
          <p:nvPr>
            <p:ph type="title"/>
          </p:nvPr>
        </p:nvSpPr>
        <p:spPr>
          <a:xfrm>
            <a:off x="2123360" y="1451904"/>
            <a:ext cx="7346078" cy="940459"/>
          </a:xfrm>
        </p:spPr>
        <p:txBody>
          <a:bodyPr wrap="square">
            <a:normAutofit/>
          </a:bodyPr>
          <a:lstStyle/>
          <a:p>
            <a:r>
              <a:rPr lang="nl-NL" noProof="0" dirty="0"/>
              <a:t>1. Introductie verhaal</a:t>
            </a:r>
          </a:p>
        </p:txBody>
      </p:sp>
      <p:sp>
        <p:nvSpPr>
          <p:cNvPr id="6" name="Tijdelijke aanduiding voor tekst 5">
            <a:extLst>
              <a:ext uri="{FF2B5EF4-FFF2-40B4-BE49-F238E27FC236}">
                <a16:creationId xmlns:a16="http://schemas.microsoft.com/office/drawing/2014/main" id="{F6B1AFC3-FDEC-4BDE-535E-076C4023E828}"/>
              </a:ext>
            </a:extLst>
          </p:cNvPr>
          <p:cNvSpPr>
            <a:spLocks noGrp="1"/>
          </p:cNvSpPr>
          <p:nvPr>
            <p:ph type="body" sz="quarter" idx="13"/>
          </p:nvPr>
        </p:nvSpPr>
        <p:spPr>
          <a:xfrm>
            <a:off x="2128838" y="3090863"/>
            <a:ext cx="6219824" cy="6527800"/>
          </a:xfrm>
        </p:spPr>
        <p:txBody>
          <a:bodyPr wrap="square" lIns="0" tIns="0" rIns="0" bIns="0" anchor="t">
            <a:normAutofit/>
          </a:bodyPr>
          <a:lstStyle/>
          <a:p>
            <a:pPr>
              <a:lnSpc>
                <a:spcPct val="150000"/>
              </a:lnSpc>
              <a:spcAft>
                <a:spcPts val="600"/>
              </a:spcAft>
            </a:pPr>
            <a:r>
              <a:rPr lang="nl-NL" sz="2800" i="1" dirty="0">
                <a:solidFill>
                  <a:schemeClr val="tx2"/>
                </a:solidFill>
              </a:rPr>
              <a:t>Startvragen​</a:t>
            </a:r>
          </a:p>
          <a:p>
            <a:pPr marL="457200" indent="-457200">
              <a:lnSpc>
                <a:spcPct val="150000"/>
              </a:lnSpc>
              <a:spcAft>
                <a:spcPts val="600"/>
              </a:spcAft>
              <a:buFont typeface="Arial" panose="020B0604020202020204" pitchFamily="34" charset="0"/>
              <a:buChar char="•"/>
            </a:pPr>
            <a:r>
              <a:rPr lang="nl-NL" sz="2400" dirty="0"/>
              <a:t>Welke aspecten maken deze leerling kwetsbaar volgens jou?​</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Welke belemmerende en bevorderende factoren voor de ontwikkeling van deze leerling ontdek je in dit verhaal?</a:t>
            </a:r>
            <a:endParaRPr lang="en-US" sz="2400" dirty="0"/>
          </a:p>
        </p:txBody>
      </p:sp>
      <p:sp>
        <p:nvSpPr>
          <p:cNvPr id="5" name="Tijdelijke aanduiding voor dianummer 4">
            <a:extLst>
              <a:ext uri="{FF2B5EF4-FFF2-40B4-BE49-F238E27FC236}">
                <a16:creationId xmlns:a16="http://schemas.microsoft.com/office/drawing/2014/main" id="{9B16CAA2-687B-B9FF-C380-222D11A4FF3C}"/>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3</a:t>
            </a:fld>
            <a:endParaRPr lang="en-US"/>
          </a:p>
        </p:txBody>
      </p:sp>
      <p:pic>
        <p:nvPicPr>
          <p:cNvPr id="4" name="Afbeelding 3" descr="Afbeelding met tekst, schermopname, Lettertype, ontvangst&#10;&#10;Door AI gegenereerde inhoud is mogelijk onjuist.">
            <a:extLst>
              <a:ext uri="{FF2B5EF4-FFF2-40B4-BE49-F238E27FC236}">
                <a16:creationId xmlns:a16="http://schemas.microsoft.com/office/drawing/2014/main" id="{EDEFAB13-305A-623F-3B90-D900102023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3365" y="3090863"/>
            <a:ext cx="11919454" cy="5740903"/>
          </a:xfrm>
          <a:prstGeom prst="rect">
            <a:avLst/>
          </a:prstGeom>
        </p:spPr>
      </p:pic>
    </p:spTree>
    <p:extLst>
      <p:ext uri="{BB962C8B-B14F-4D97-AF65-F5344CB8AC3E}">
        <p14:creationId xmlns:p14="http://schemas.microsoft.com/office/powerpoint/2010/main" val="903855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CDF1E5-7764-D4C0-D376-1625C69390C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55F1866-921E-93C5-7258-09A274744A3F}"/>
              </a:ext>
            </a:extLst>
          </p:cNvPr>
          <p:cNvSpPr>
            <a:spLocks noGrp="1"/>
          </p:cNvSpPr>
          <p:nvPr>
            <p:ph type="title"/>
          </p:nvPr>
        </p:nvSpPr>
        <p:spPr>
          <a:xfrm>
            <a:off x="2123360" y="1451904"/>
            <a:ext cx="7346078" cy="940459"/>
          </a:xfrm>
        </p:spPr>
        <p:txBody>
          <a:bodyPr wrap="square">
            <a:normAutofit/>
          </a:bodyPr>
          <a:lstStyle/>
          <a:p>
            <a:r>
              <a:rPr lang="en-US" dirty="0"/>
              <a:t>1. </a:t>
            </a:r>
            <a:r>
              <a:rPr lang="en-US" dirty="0" err="1"/>
              <a:t>Introductie</a:t>
            </a:r>
            <a:r>
              <a:rPr lang="en-US" dirty="0"/>
              <a:t> </a:t>
            </a:r>
            <a:r>
              <a:rPr lang="en-US" dirty="0" err="1"/>
              <a:t>verhaal</a:t>
            </a:r>
            <a:endParaRPr lang="en-US" dirty="0"/>
          </a:p>
        </p:txBody>
      </p:sp>
      <p:sp>
        <p:nvSpPr>
          <p:cNvPr id="6" name="Tijdelijke aanduiding voor tekst 5">
            <a:extLst>
              <a:ext uri="{FF2B5EF4-FFF2-40B4-BE49-F238E27FC236}">
                <a16:creationId xmlns:a16="http://schemas.microsoft.com/office/drawing/2014/main" id="{9592AF56-92EB-76DA-DDCF-95B2F73479AA}"/>
              </a:ext>
            </a:extLst>
          </p:cNvPr>
          <p:cNvSpPr>
            <a:spLocks noGrp="1"/>
          </p:cNvSpPr>
          <p:nvPr>
            <p:ph type="body" sz="quarter" idx="13"/>
          </p:nvPr>
        </p:nvSpPr>
        <p:spPr>
          <a:xfrm>
            <a:off x="2128838" y="3090863"/>
            <a:ext cx="16348148" cy="6527800"/>
          </a:xfrm>
        </p:spPr>
        <p:txBody>
          <a:bodyPr wrap="square" lIns="0" tIns="0" rIns="0" bIns="0" anchor="t">
            <a:normAutofit/>
          </a:bodyPr>
          <a:lstStyle/>
          <a:p>
            <a:pPr>
              <a:lnSpc>
                <a:spcPct val="150000"/>
              </a:lnSpc>
              <a:spcAft>
                <a:spcPts val="600"/>
              </a:spcAft>
            </a:pPr>
            <a:r>
              <a:rPr lang="nl-NL" sz="2800" i="1" dirty="0">
                <a:solidFill>
                  <a:schemeClr val="tx2"/>
                </a:solidFill>
              </a:rPr>
              <a:t>Ga met elkaar in overleg</a:t>
            </a:r>
            <a:endParaRPr lang="nl-NL" sz="2400" dirty="0">
              <a:solidFill>
                <a:schemeClr val="tx2"/>
              </a:solidFill>
            </a:endParaRPr>
          </a:p>
          <a:p>
            <a:pPr marL="457200" indent="-457200">
              <a:lnSpc>
                <a:spcPct val="150000"/>
              </a:lnSpc>
              <a:spcAft>
                <a:spcPts val="600"/>
              </a:spcAft>
              <a:buFont typeface="Arial" panose="020B0604020202020204" pitchFamily="34" charset="0"/>
              <a:buChar char="•"/>
            </a:pPr>
            <a:r>
              <a:rPr lang="nl-NL" sz="2400" dirty="0"/>
              <a:t>Bas geeft aan dat duidelijke verwachtingen en een voorspelbare structuur essentieel zijn voor deze leerling. Hoe implementeer jij voorspelbaarheid en structuur in je eigen klas? Wat werkt goed, en waar loop je tegenaan?</a:t>
            </a:r>
          </a:p>
          <a:p>
            <a:pPr marL="457200" indent="-457200">
              <a:lnSpc>
                <a:spcPct val="150000"/>
              </a:lnSpc>
              <a:spcAft>
                <a:spcPts val="600"/>
              </a:spcAft>
              <a:buFont typeface="Arial" panose="020B0604020202020204" pitchFamily="34" charset="0"/>
              <a:buChar char="•"/>
            </a:pPr>
            <a:r>
              <a:rPr lang="nl-NL" sz="2400" dirty="0"/>
              <a:t>Deze leerling vertoont impulsief en beweeglijk gedrag, wat kenmerkend is voor ADHD. Welke strategieën gebruik jij om dit gedrag te begeleiden?</a:t>
            </a:r>
          </a:p>
          <a:p>
            <a:pPr marL="457200" indent="-457200">
              <a:lnSpc>
                <a:spcPct val="150000"/>
              </a:lnSpc>
              <a:spcAft>
                <a:spcPts val="600"/>
              </a:spcAft>
              <a:buFont typeface="Arial" panose="020B0604020202020204" pitchFamily="34" charset="0"/>
              <a:buChar char="•"/>
            </a:pPr>
            <a:r>
              <a:rPr lang="nl-NL" sz="2400" dirty="0"/>
              <a:t>Stel; je krijgt deze leerling in de klas. Is dit verhaal voldoende helder voor je? Welke vragen zou je graag willen stellen (aan de huidige leerkracht en de ouders) om nog beter zicht te hebben op wat wel of niet werkt bij deze leerling?</a:t>
            </a:r>
          </a:p>
          <a:p>
            <a:pPr marL="457200" indent="-457200">
              <a:lnSpc>
                <a:spcPct val="150000"/>
              </a:lnSpc>
              <a:spcAft>
                <a:spcPts val="600"/>
              </a:spcAft>
              <a:buFont typeface="Arial" panose="020B0604020202020204" pitchFamily="34" charset="0"/>
              <a:buChar char="•"/>
            </a:pPr>
            <a:r>
              <a:rPr lang="nl-NL" sz="2400" dirty="0"/>
              <a:t>Heb je in jouw klas ook een leerling met ADHD of een vergelijkbare uitdaging? Wat vind jij de grootste uitdaging in het werken met leerlingen met ADHD?</a:t>
            </a:r>
          </a:p>
        </p:txBody>
      </p:sp>
      <p:sp>
        <p:nvSpPr>
          <p:cNvPr id="5" name="Tijdelijke aanduiding voor dianummer 4">
            <a:extLst>
              <a:ext uri="{FF2B5EF4-FFF2-40B4-BE49-F238E27FC236}">
                <a16:creationId xmlns:a16="http://schemas.microsoft.com/office/drawing/2014/main" id="{A3AD3D87-B292-89A2-C386-0220E28FA2CE}"/>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4</a:t>
            </a:fld>
            <a:endParaRPr lang="en-US"/>
          </a:p>
        </p:txBody>
      </p:sp>
    </p:spTree>
    <p:extLst>
      <p:ext uri="{BB962C8B-B14F-4D97-AF65-F5344CB8AC3E}">
        <p14:creationId xmlns:p14="http://schemas.microsoft.com/office/powerpoint/2010/main" val="3289440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426F20-1AB6-C6FE-6A07-C0E77E33247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D384101-1CEC-915F-2F66-669A10FFD3A7}"/>
              </a:ext>
            </a:extLst>
          </p:cNvPr>
          <p:cNvSpPr>
            <a:spLocks noGrp="1"/>
          </p:cNvSpPr>
          <p:nvPr>
            <p:ph type="title"/>
          </p:nvPr>
        </p:nvSpPr>
        <p:spPr>
          <a:xfrm>
            <a:off x="2123360" y="1451904"/>
            <a:ext cx="11313066" cy="940459"/>
          </a:xfrm>
        </p:spPr>
        <p:txBody>
          <a:bodyPr wrap="square">
            <a:normAutofit/>
          </a:bodyPr>
          <a:lstStyle/>
          <a:p>
            <a:r>
              <a:rPr lang="nl-NL" dirty="0">
                <a:solidFill>
                  <a:schemeClr val="tx2"/>
                </a:solidFill>
              </a:rPr>
              <a:t>Tips van de leerkracht – deel 1</a:t>
            </a:r>
            <a:endParaRPr lang="en-US" dirty="0">
              <a:solidFill>
                <a:schemeClr val="tx2"/>
              </a:solidFill>
            </a:endParaRPr>
          </a:p>
        </p:txBody>
      </p:sp>
      <p:sp>
        <p:nvSpPr>
          <p:cNvPr id="6" name="Tijdelijke aanduiding voor tekst 5">
            <a:extLst>
              <a:ext uri="{FF2B5EF4-FFF2-40B4-BE49-F238E27FC236}">
                <a16:creationId xmlns:a16="http://schemas.microsoft.com/office/drawing/2014/main" id="{A4A48925-8E2C-02A7-E2F6-497415B592BE}"/>
              </a:ext>
            </a:extLst>
          </p:cNvPr>
          <p:cNvSpPr>
            <a:spLocks noGrp="1"/>
          </p:cNvSpPr>
          <p:nvPr>
            <p:ph type="body" sz="quarter" idx="13"/>
          </p:nvPr>
        </p:nvSpPr>
        <p:spPr>
          <a:xfrm>
            <a:off x="2123360" y="2575682"/>
            <a:ext cx="17094280" cy="8237078"/>
          </a:xfrm>
        </p:spPr>
        <p:txBody>
          <a:bodyPr wrap="square">
            <a:noAutofit/>
          </a:bodyPr>
          <a:lstStyle/>
          <a:p>
            <a:pPr>
              <a:lnSpc>
                <a:spcPct val="150000"/>
              </a:lnSpc>
              <a:spcAft>
                <a:spcPts val="600"/>
              </a:spcAft>
            </a:pPr>
            <a:r>
              <a:rPr lang="nl-NL" sz="2400" b="1" dirty="0"/>
              <a:t>Structuur en voorspelbaarheid bieden</a:t>
            </a:r>
          </a:p>
          <a:p>
            <a:pPr marL="342900" indent="-342900">
              <a:lnSpc>
                <a:spcPct val="150000"/>
              </a:lnSpc>
              <a:spcAft>
                <a:spcPts val="600"/>
              </a:spcAft>
              <a:buFont typeface="Arial" panose="020B0604020202020204" pitchFamily="34" charset="0"/>
              <a:buChar char="•"/>
            </a:pPr>
            <a:r>
              <a:rPr lang="nl-NL" sz="2400" dirty="0"/>
              <a:t>Maak gebruik van visuele hulpmiddelen zoals een timetimer om leerlingen te helpen begrijpen hoelang een activiteit duurt en wat daarna komt.</a:t>
            </a:r>
          </a:p>
          <a:p>
            <a:pPr marL="342900" indent="-342900">
              <a:lnSpc>
                <a:spcPct val="150000"/>
              </a:lnSpc>
              <a:spcAft>
                <a:spcPts val="600"/>
              </a:spcAft>
              <a:buFont typeface="Arial" panose="020B0604020202020204" pitchFamily="34" charset="0"/>
              <a:buChar char="•"/>
            </a:pPr>
            <a:r>
              <a:rPr lang="nl-NL" sz="2400" dirty="0"/>
              <a:t>Geef duidelijk gestructureerde instructies, bijvoorbeeld door taken op te delen in kleine, concrete stappen.</a:t>
            </a:r>
          </a:p>
          <a:p>
            <a:pPr marL="342900" indent="-342900">
              <a:lnSpc>
                <a:spcPct val="150000"/>
              </a:lnSpc>
              <a:spcAft>
                <a:spcPts val="600"/>
              </a:spcAft>
              <a:buFont typeface="Arial" panose="020B0604020202020204" pitchFamily="34" charset="0"/>
              <a:buChar char="•"/>
            </a:pPr>
            <a:r>
              <a:rPr lang="nl-NL" sz="2400" dirty="0"/>
              <a:t>Herhaal verwachtingen regelmatig en maak gebruik van vaste routines, zoals liedjes bij overgangsmomenten. Dit helpt leerlingen om te anticiperen en geeft hen rust.</a:t>
            </a:r>
          </a:p>
          <a:p>
            <a:pPr>
              <a:lnSpc>
                <a:spcPct val="150000"/>
              </a:lnSpc>
              <a:spcAft>
                <a:spcPts val="600"/>
              </a:spcAft>
            </a:pPr>
            <a:r>
              <a:rPr lang="nl-NL" sz="2400" b="1" dirty="0"/>
              <a:t>Rustige werkplekken creëren</a:t>
            </a:r>
          </a:p>
          <a:p>
            <a:pPr marL="342900" indent="-342900">
              <a:lnSpc>
                <a:spcPct val="150000"/>
              </a:lnSpc>
              <a:spcAft>
                <a:spcPts val="600"/>
              </a:spcAft>
              <a:buFont typeface="Arial" panose="020B0604020202020204" pitchFamily="34" charset="0"/>
              <a:buChar char="•"/>
            </a:pPr>
            <a:r>
              <a:rPr lang="nl-NL" sz="2400" dirty="0"/>
              <a:t>Bied een rustige, prikkelarme werkplek aan voor momenten waarop de leerling extra focus nodig heeft.</a:t>
            </a:r>
          </a:p>
          <a:p>
            <a:pPr>
              <a:lnSpc>
                <a:spcPct val="150000"/>
              </a:lnSpc>
              <a:spcAft>
                <a:spcPts val="600"/>
              </a:spcAft>
            </a:pPr>
            <a:r>
              <a:rPr lang="nl-NL" sz="2400" b="1" dirty="0"/>
              <a:t>Emotionele ondersteuning bieden</a:t>
            </a:r>
          </a:p>
          <a:p>
            <a:pPr marL="342900" indent="-342900">
              <a:lnSpc>
                <a:spcPct val="150000"/>
              </a:lnSpc>
              <a:spcAft>
                <a:spcPts val="600"/>
              </a:spcAft>
              <a:buFont typeface="Arial" panose="020B0604020202020204" pitchFamily="34" charset="0"/>
              <a:buChar char="•"/>
            </a:pPr>
            <a:r>
              <a:rPr lang="nl-NL" sz="2400" dirty="0"/>
              <a:t>Blijf kalm en geduldig in uitdagende situaties. Een rustige toon en houding geven de leerling vertrouwen.</a:t>
            </a:r>
          </a:p>
          <a:p>
            <a:pPr marL="342900" indent="-342900">
              <a:lnSpc>
                <a:spcPct val="150000"/>
              </a:lnSpc>
              <a:spcAft>
                <a:spcPts val="600"/>
              </a:spcAft>
              <a:buFont typeface="Arial" panose="020B0604020202020204" pitchFamily="34" charset="0"/>
              <a:buChar char="•"/>
            </a:pPr>
            <a:r>
              <a:rPr lang="nl-NL" sz="2400" dirty="0"/>
              <a:t>Toon empathie en geef nabijheid tijdens moeilijke momenten, bijvoorbeeld door dicht bij de leerling te blijven tijdens zelfstandig werken of bij een emotionele uitbarsting.</a:t>
            </a:r>
          </a:p>
          <a:p>
            <a:pPr marL="342900" indent="-342900">
              <a:lnSpc>
                <a:spcPct val="150000"/>
              </a:lnSpc>
              <a:spcAft>
                <a:spcPts val="600"/>
              </a:spcAft>
              <a:buFont typeface="Arial" panose="020B0604020202020204" pitchFamily="34" charset="0"/>
              <a:buChar char="•"/>
            </a:pPr>
            <a:r>
              <a:rPr lang="nl-NL" sz="2400" dirty="0"/>
              <a:t>Geef ruimte voor beweging op momenten dat de leerling dit nodig heeft, zoals korte beweegactiviteiten tijdens de les.</a:t>
            </a:r>
          </a:p>
        </p:txBody>
      </p:sp>
      <p:sp>
        <p:nvSpPr>
          <p:cNvPr id="5" name="Tijdelijke aanduiding voor dianummer 4">
            <a:extLst>
              <a:ext uri="{FF2B5EF4-FFF2-40B4-BE49-F238E27FC236}">
                <a16:creationId xmlns:a16="http://schemas.microsoft.com/office/drawing/2014/main" id="{CF39FCB4-33D7-798D-0CB0-BA49A5045A9F}"/>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5</a:t>
            </a:fld>
            <a:endParaRPr lang="en-US"/>
          </a:p>
        </p:txBody>
      </p:sp>
    </p:spTree>
    <p:extLst>
      <p:ext uri="{BB962C8B-B14F-4D97-AF65-F5344CB8AC3E}">
        <p14:creationId xmlns:p14="http://schemas.microsoft.com/office/powerpoint/2010/main" val="2152395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61EA21-50E9-5FC1-834D-5EAA7CAAF75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61CD50B-C672-DA3D-9CA2-26661C3334E5}"/>
              </a:ext>
            </a:extLst>
          </p:cNvPr>
          <p:cNvSpPr>
            <a:spLocks noGrp="1"/>
          </p:cNvSpPr>
          <p:nvPr>
            <p:ph type="title"/>
          </p:nvPr>
        </p:nvSpPr>
        <p:spPr>
          <a:xfrm>
            <a:off x="2123360" y="1451904"/>
            <a:ext cx="11313066" cy="940459"/>
          </a:xfrm>
        </p:spPr>
        <p:txBody>
          <a:bodyPr wrap="square">
            <a:normAutofit/>
          </a:bodyPr>
          <a:lstStyle/>
          <a:p>
            <a:r>
              <a:rPr lang="nl-NL">
                <a:solidFill>
                  <a:schemeClr val="tx2"/>
                </a:solidFill>
              </a:rPr>
              <a:t>Tips van de leerkracht – deel 2</a:t>
            </a:r>
            <a:endParaRPr lang="en-US">
              <a:solidFill>
                <a:schemeClr val="tx2"/>
              </a:solidFill>
            </a:endParaRPr>
          </a:p>
        </p:txBody>
      </p:sp>
      <p:sp>
        <p:nvSpPr>
          <p:cNvPr id="6" name="Tijdelijke aanduiding voor tekst 5">
            <a:extLst>
              <a:ext uri="{FF2B5EF4-FFF2-40B4-BE49-F238E27FC236}">
                <a16:creationId xmlns:a16="http://schemas.microsoft.com/office/drawing/2014/main" id="{BAF1A4FD-0084-4E43-62C0-26DABE805EB6}"/>
              </a:ext>
            </a:extLst>
          </p:cNvPr>
          <p:cNvSpPr>
            <a:spLocks noGrp="1"/>
          </p:cNvSpPr>
          <p:nvPr>
            <p:ph type="body" sz="quarter" idx="13"/>
          </p:nvPr>
        </p:nvSpPr>
        <p:spPr>
          <a:xfrm>
            <a:off x="2128838" y="3090862"/>
            <a:ext cx="17393602" cy="8019097"/>
          </a:xfrm>
        </p:spPr>
        <p:txBody>
          <a:bodyPr wrap="square">
            <a:noAutofit/>
          </a:bodyPr>
          <a:lstStyle/>
          <a:p>
            <a:pPr>
              <a:lnSpc>
                <a:spcPct val="150000"/>
              </a:lnSpc>
              <a:spcAft>
                <a:spcPts val="600"/>
              </a:spcAft>
            </a:pPr>
            <a:r>
              <a:rPr lang="nl-NL" sz="2400" b="1" dirty="0"/>
              <a:t>Concreet omgaan met gedrag en emoties</a:t>
            </a:r>
          </a:p>
          <a:p>
            <a:pPr marL="342900" indent="-342900">
              <a:lnSpc>
                <a:spcPct val="150000"/>
              </a:lnSpc>
              <a:spcAft>
                <a:spcPts val="600"/>
              </a:spcAft>
              <a:buFont typeface="Arial" panose="020B0604020202020204" pitchFamily="34" charset="0"/>
              <a:buChar char="•"/>
            </a:pPr>
            <a:r>
              <a:rPr lang="nl-NL" sz="2400" dirty="0"/>
              <a:t>Gebruik duidelijke afspraken en consequenties, zoals: "Als je nu niet stopt, dan..." en blijf consistent in het toepassen hiervan.</a:t>
            </a:r>
          </a:p>
          <a:p>
            <a:pPr marL="342900" indent="-342900">
              <a:lnSpc>
                <a:spcPct val="150000"/>
              </a:lnSpc>
              <a:spcAft>
                <a:spcPts val="600"/>
              </a:spcAft>
              <a:buFont typeface="Arial" panose="020B0604020202020204" pitchFamily="34" charset="0"/>
              <a:buChar char="•"/>
            </a:pPr>
            <a:r>
              <a:rPr lang="nl-NL" sz="2400" dirty="0"/>
              <a:t>Positieve bekrachtiging werkt motiverend: complimenteer zelfs kleine successen, bijvoorbeeld als de leerling zijn hand opsteekt in plaats van door de klas te roepen.</a:t>
            </a:r>
          </a:p>
          <a:p>
            <a:pPr marL="342900" indent="-342900">
              <a:lnSpc>
                <a:spcPct val="150000"/>
              </a:lnSpc>
              <a:spcAft>
                <a:spcPts val="600"/>
              </a:spcAft>
              <a:buFont typeface="Arial" panose="020B0604020202020204" pitchFamily="34" charset="0"/>
              <a:buChar char="•"/>
            </a:pPr>
            <a:r>
              <a:rPr lang="nl-NL" sz="2400" dirty="0"/>
              <a:t>Introduceer time-in momenten: als de leerling emotioneel overprikkeld raakt, kan hij kort op een rustplek in de klas tot zichzelf komen, onder begeleiding van de leerkracht.</a:t>
            </a:r>
          </a:p>
          <a:p>
            <a:pPr>
              <a:lnSpc>
                <a:spcPct val="150000"/>
              </a:lnSpc>
              <a:spcAft>
                <a:spcPts val="600"/>
              </a:spcAft>
            </a:pPr>
            <a:r>
              <a:rPr lang="nl-NL" sz="2400" b="1" dirty="0"/>
              <a:t>-Samenwerking met het team</a:t>
            </a:r>
          </a:p>
          <a:p>
            <a:pPr marL="342900" indent="-342900">
              <a:lnSpc>
                <a:spcPct val="150000"/>
              </a:lnSpc>
              <a:spcAft>
                <a:spcPts val="600"/>
              </a:spcAft>
              <a:buFont typeface="Arial" panose="020B0604020202020204" pitchFamily="34" charset="0"/>
              <a:buChar char="•"/>
            </a:pPr>
            <a:r>
              <a:rPr lang="nl-NL" sz="2400" dirty="0"/>
              <a:t>Betrek collega’s en experts, zoals een orthopedagoog, om gerichte adviezen te geven en mee te denken over de aanpak van de leerling.</a:t>
            </a:r>
          </a:p>
          <a:p>
            <a:pPr marL="342900" indent="-342900">
              <a:lnSpc>
                <a:spcPct val="150000"/>
              </a:lnSpc>
              <a:spcAft>
                <a:spcPts val="600"/>
              </a:spcAft>
              <a:buFont typeface="Arial" panose="020B0604020202020204" pitchFamily="34" charset="0"/>
              <a:buChar char="•"/>
            </a:pPr>
            <a:r>
              <a:rPr lang="nl-NL" sz="2400" dirty="0"/>
              <a:t>Gebruik teamvergaderingen om casussen te bespreken en een gezamenlijke aanpak af te stemmen.</a:t>
            </a:r>
          </a:p>
          <a:p>
            <a:pPr marL="342900" indent="-342900">
              <a:lnSpc>
                <a:spcPct val="150000"/>
              </a:lnSpc>
              <a:spcAft>
                <a:spcPts val="600"/>
              </a:spcAft>
              <a:buFont typeface="Arial" panose="020B0604020202020204" pitchFamily="34" charset="0"/>
              <a:buChar char="•"/>
            </a:pPr>
            <a:r>
              <a:rPr lang="nl-NL" sz="2400" dirty="0"/>
              <a:t>Maak gebruik van de mogelijkheid om kinderen in andere klassen te laten afkoelen wanneer dat nodig is, zodat de leerling rust kan vinden en de leerkracht de klas kan blijven begeleiden.</a:t>
            </a:r>
          </a:p>
        </p:txBody>
      </p:sp>
      <p:sp>
        <p:nvSpPr>
          <p:cNvPr id="5" name="Tijdelijke aanduiding voor dianummer 4">
            <a:extLst>
              <a:ext uri="{FF2B5EF4-FFF2-40B4-BE49-F238E27FC236}">
                <a16:creationId xmlns:a16="http://schemas.microsoft.com/office/drawing/2014/main" id="{42FC15BF-709F-9637-E1A5-0E6AAC640137}"/>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6</a:t>
            </a:fld>
            <a:endParaRPr lang="en-US"/>
          </a:p>
        </p:txBody>
      </p:sp>
    </p:spTree>
    <p:extLst>
      <p:ext uri="{BB962C8B-B14F-4D97-AF65-F5344CB8AC3E}">
        <p14:creationId xmlns:p14="http://schemas.microsoft.com/office/powerpoint/2010/main" val="2516996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AED17A-8500-0E38-7858-D1293DF9531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DB2D92C6-F264-1EFD-CE79-AF86354BA924}"/>
              </a:ext>
            </a:extLst>
          </p:cNvPr>
          <p:cNvSpPr>
            <a:spLocks noGrp="1"/>
          </p:cNvSpPr>
          <p:nvPr>
            <p:ph type="title"/>
          </p:nvPr>
        </p:nvSpPr>
        <p:spPr>
          <a:xfrm>
            <a:off x="2123360" y="1451904"/>
            <a:ext cx="11313066" cy="940459"/>
          </a:xfrm>
        </p:spPr>
        <p:txBody>
          <a:bodyPr wrap="square">
            <a:normAutofit/>
          </a:bodyPr>
          <a:lstStyle/>
          <a:p>
            <a:r>
              <a:rPr lang="nl-NL" dirty="0">
                <a:solidFill>
                  <a:schemeClr val="tx2"/>
                </a:solidFill>
              </a:rPr>
              <a:t>Tips van de leerkracht – deel 3</a:t>
            </a:r>
            <a:endParaRPr lang="en-US" dirty="0">
              <a:solidFill>
                <a:schemeClr val="tx2"/>
              </a:solidFill>
            </a:endParaRPr>
          </a:p>
        </p:txBody>
      </p:sp>
      <p:sp>
        <p:nvSpPr>
          <p:cNvPr id="6" name="Tijdelijke aanduiding voor tekst 5">
            <a:extLst>
              <a:ext uri="{FF2B5EF4-FFF2-40B4-BE49-F238E27FC236}">
                <a16:creationId xmlns:a16="http://schemas.microsoft.com/office/drawing/2014/main" id="{21B177B8-30F9-458E-30CE-535048817E48}"/>
              </a:ext>
            </a:extLst>
          </p:cNvPr>
          <p:cNvSpPr>
            <a:spLocks noGrp="1"/>
          </p:cNvSpPr>
          <p:nvPr>
            <p:ph type="body" sz="quarter" idx="13"/>
          </p:nvPr>
        </p:nvSpPr>
        <p:spPr>
          <a:xfrm>
            <a:off x="2128838" y="3090862"/>
            <a:ext cx="17256442" cy="8019097"/>
          </a:xfrm>
        </p:spPr>
        <p:txBody>
          <a:bodyPr wrap="square">
            <a:noAutofit/>
          </a:bodyPr>
          <a:lstStyle/>
          <a:p>
            <a:pPr>
              <a:lnSpc>
                <a:spcPct val="150000"/>
              </a:lnSpc>
              <a:spcAft>
                <a:spcPts val="600"/>
              </a:spcAft>
            </a:pPr>
            <a:r>
              <a:rPr lang="nl-NL" sz="2400" b="1" dirty="0"/>
              <a:t>Communicatie en afstemming</a:t>
            </a:r>
          </a:p>
          <a:p>
            <a:pPr marL="342900" indent="-342900">
              <a:lnSpc>
                <a:spcPct val="150000"/>
              </a:lnSpc>
              <a:spcAft>
                <a:spcPts val="600"/>
              </a:spcAft>
              <a:buFont typeface="Arial" panose="020B0604020202020204" pitchFamily="34" charset="0"/>
              <a:buChar char="•"/>
            </a:pPr>
            <a:r>
              <a:rPr lang="nl-NL" sz="2400" dirty="0"/>
              <a:t>Zorg voor regelmatig contact met ouders via laagdrempelige kanalen, zoals een korte incheck na school of via een schoolapp als </a:t>
            </a:r>
            <a:r>
              <a:rPr lang="nl-NL" sz="2400" dirty="0" err="1"/>
              <a:t>Parro</a:t>
            </a:r>
            <a:r>
              <a:rPr lang="nl-NL" sz="2400" dirty="0"/>
              <a:t>.</a:t>
            </a:r>
          </a:p>
          <a:p>
            <a:pPr marL="342900" indent="-342900">
              <a:lnSpc>
                <a:spcPct val="150000"/>
              </a:lnSpc>
              <a:spcAft>
                <a:spcPts val="600"/>
              </a:spcAft>
              <a:buFont typeface="Arial" panose="020B0604020202020204" pitchFamily="34" charset="0"/>
              <a:buChar char="•"/>
            </a:pPr>
            <a:r>
              <a:rPr lang="nl-NL" sz="2400" dirty="0"/>
              <a:t>Organiseer gezamenlijke overleggen met ouders en hulpverleners om verwachtingen af te stemmen en een geïntegreerde aanpak te ontwikkelen.</a:t>
            </a:r>
          </a:p>
          <a:p>
            <a:pPr marL="342900" indent="-342900">
              <a:lnSpc>
                <a:spcPct val="150000"/>
              </a:lnSpc>
              <a:spcAft>
                <a:spcPts val="600"/>
              </a:spcAft>
              <a:buFont typeface="Arial" panose="020B0604020202020204" pitchFamily="34" charset="0"/>
              <a:buChar char="•"/>
            </a:pPr>
            <a:r>
              <a:rPr lang="nl-NL" sz="2400" dirty="0"/>
              <a:t>Wees open over je eigen aanpak en wees bereid om samen te leren. Dit versterkt het wederzijds vertrouwen en de samenwerking met ouders.</a:t>
            </a:r>
          </a:p>
        </p:txBody>
      </p:sp>
      <p:sp>
        <p:nvSpPr>
          <p:cNvPr id="5" name="Tijdelijke aanduiding voor dianummer 4">
            <a:extLst>
              <a:ext uri="{FF2B5EF4-FFF2-40B4-BE49-F238E27FC236}">
                <a16:creationId xmlns:a16="http://schemas.microsoft.com/office/drawing/2014/main" id="{F695F476-0788-02BE-AA45-13B3277EE89D}"/>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7</a:t>
            </a:fld>
            <a:endParaRPr lang="en-US"/>
          </a:p>
        </p:txBody>
      </p:sp>
    </p:spTree>
    <p:extLst>
      <p:ext uri="{BB962C8B-B14F-4D97-AF65-F5344CB8AC3E}">
        <p14:creationId xmlns:p14="http://schemas.microsoft.com/office/powerpoint/2010/main" val="493810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F2AC2C-CC52-4605-0F35-4F082DD931EE}"/>
              </a:ext>
            </a:extLst>
          </p:cNvPr>
          <p:cNvSpPr>
            <a:spLocks noGrp="1"/>
          </p:cNvSpPr>
          <p:nvPr>
            <p:ph type="title"/>
          </p:nvPr>
        </p:nvSpPr>
        <p:spPr>
          <a:xfrm>
            <a:off x="2123360" y="1451904"/>
            <a:ext cx="9613900" cy="940459"/>
          </a:xfrm>
        </p:spPr>
        <p:txBody>
          <a:bodyPr/>
          <a:lstStyle/>
          <a:p>
            <a:r>
              <a:rPr lang="nl-NL" dirty="0"/>
              <a:t>2. Ismail zijn gedrag op drie momenten</a:t>
            </a:r>
            <a:endParaRPr lang="en-US" dirty="0"/>
          </a:p>
        </p:txBody>
      </p:sp>
      <p:sp>
        <p:nvSpPr>
          <p:cNvPr id="7" name="Tijdelijke aanduiding voor tekst 6">
            <a:extLst>
              <a:ext uri="{FF2B5EF4-FFF2-40B4-BE49-F238E27FC236}">
                <a16:creationId xmlns:a16="http://schemas.microsoft.com/office/drawing/2014/main" id="{5384BDF6-11D6-11CB-5C2E-F743F206D7B0}"/>
              </a:ext>
            </a:extLst>
          </p:cNvPr>
          <p:cNvSpPr>
            <a:spLocks noGrp="1"/>
          </p:cNvSpPr>
          <p:nvPr>
            <p:ph type="body" sz="quarter" idx="14"/>
          </p:nvPr>
        </p:nvSpPr>
        <p:spPr>
          <a:xfrm>
            <a:off x="14000163" y="1461427"/>
            <a:ext cx="5628951" cy="8157235"/>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marL="342900" indent="-342900">
              <a:lnSpc>
                <a:spcPct val="150000"/>
              </a:lnSpc>
              <a:buFont typeface="Arial" panose="020B0604020202020204" pitchFamily="34" charset="0"/>
              <a:buChar char="•"/>
            </a:pPr>
            <a:r>
              <a:rPr lang="nl-NL" sz="2400" dirty="0"/>
              <a:t>Als jij Ismail zou mogen observeren tijdens deze verschillende momenten (klassikale instructie, zelfstandig werken, overgangsmomenten), waar zou je dan op letten?​</a:t>
            </a:r>
          </a:p>
          <a:p>
            <a:pPr marL="342900" indent="-342900">
              <a:lnSpc>
                <a:spcPct val="150000"/>
              </a:lnSpc>
              <a:buFont typeface="Arial" panose="020B0604020202020204" pitchFamily="34" charset="0"/>
              <a:buChar char="•"/>
            </a:pPr>
            <a:endParaRPr lang="nl-NL" sz="2400" dirty="0"/>
          </a:p>
          <a:p>
            <a:pPr marL="342900" indent="-342900">
              <a:lnSpc>
                <a:spcPct val="150000"/>
              </a:lnSpc>
              <a:buFont typeface="Arial" panose="020B0604020202020204" pitchFamily="34" charset="0"/>
              <a:buChar char="•"/>
            </a:pPr>
            <a:r>
              <a:rPr lang="nl-NL" sz="2400" dirty="0"/>
              <a:t>Hoe zou je tijdens de verschillende momenten (klassikale instructie, zelfstandig werken, overgangsmomenten) nog meer rekening kunnen houden met Ismail zijn onderwijsbehoefte?</a:t>
            </a:r>
            <a:endParaRPr lang="en-US" sz="2400" dirty="0"/>
          </a:p>
        </p:txBody>
      </p:sp>
      <p:sp>
        <p:nvSpPr>
          <p:cNvPr id="5" name="Tijdelijke aanduiding voor dianummer 4">
            <a:extLst>
              <a:ext uri="{FF2B5EF4-FFF2-40B4-BE49-F238E27FC236}">
                <a16:creationId xmlns:a16="http://schemas.microsoft.com/office/drawing/2014/main" id="{BE035845-B6EA-241F-0B5D-218F2A27A2DC}"/>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8</a:t>
            </a:fld>
            <a:endParaRPr lang="en-US"/>
          </a:p>
        </p:txBody>
      </p:sp>
      <p:pic>
        <p:nvPicPr>
          <p:cNvPr id="4" name="Afbeelding 3" descr="Afbeelding met tekst, schermopname, Lettertype, nummer&#10;&#10;Door AI gegenereerde inhoud is mogelijk onjuist.">
            <a:extLst>
              <a:ext uri="{FF2B5EF4-FFF2-40B4-BE49-F238E27FC236}">
                <a16:creationId xmlns:a16="http://schemas.microsoft.com/office/drawing/2014/main" id="{0712D295-8DBA-D51B-A564-73E9A450F1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2946" y="3766702"/>
            <a:ext cx="10354743" cy="7279419"/>
          </a:xfrm>
          <a:prstGeom prst="rect">
            <a:avLst/>
          </a:prstGeom>
        </p:spPr>
      </p:pic>
    </p:spTree>
    <p:extLst>
      <p:ext uri="{BB962C8B-B14F-4D97-AF65-F5344CB8AC3E}">
        <p14:creationId xmlns:p14="http://schemas.microsoft.com/office/powerpoint/2010/main" val="1681548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8F7A4D-4127-590A-B93C-11EE80494EE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E6DF419-93B1-A7E5-E3E0-AEE7465E015D}"/>
              </a:ext>
            </a:extLst>
          </p:cNvPr>
          <p:cNvSpPr>
            <a:spLocks noGrp="1"/>
          </p:cNvSpPr>
          <p:nvPr>
            <p:ph type="title"/>
          </p:nvPr>
        </p:nvSpPr>
        <p:spPr>
          <a:xfrm>
            <a:off x="2123360" y="1451904"/>
            <a:ext cx="9613900" cy="940459"/>
          </a:xfrm>
        </p:spPr>
        <p:txBody>
          <a:bodyPr/>
          <a:lstStyle/>
          <a:p>
            <a:r>
              <a:rPr lang="nl-NL" dirty="0"/>
              <a:t>3. Hoog en laag gevoel van Teacher Self-Efficacy</a:t>
            </a:r>
            <a:endParaRPr lang="en-US" dirty="0"/>
          </a:p>
        </p:txBody>
      </p:sp>
      <p:sp>
        <p:nvSpPr>
          <p:cNvPr id="7" name="Tijdelijke aanduiding voor tekst 6">
            <a:extLst>
              <a:ext uri="{FF2B5EF4-FFF2-40B4-BE49-F238E27FC236}">
                <a16:creationId xmlns:a16="http://schemas.microsoft.com/office/drawing/2014/main" id="{540C21D9-03E9-B723-B831-AA4EF451319E}"/>
              </a:ext>
            </a:extLst>
          </p:cNvPr>
          <p:cNvSpPr>
            <a:spLocks noGrp="1"/>
          </p:cNvSpPr>
          <p:nvPr>
            <p:ph type="body" sz="quarter" idx="14"/>
          </p:nvPr>
        </p:nvSpPr>
        <p:spPr>
          <a:xfrm>
            <a:off x="14000163" y="1461427"/>
            <a:ext cx="5119687" cy="8157235"/>
          </a:xfrm>
        </p:spPr>
        <p:txBody>
          <a:bodyPr wrap="square" lIns="0" tIns="0" rIns="0" bIns="0" anchor="t">
            <a:noAutofit/>
          </a:bodyPr>
          <a:lstStyle/>
          <a:p>
            <a:pPr>
              <a:lnSpc>
                <a:spcPct val="150000"/>
              </a:lnSpc>
            </a:pPr>
            <a:r>
              <a:rPr lang="nl-NL" sz="2800" b="1" i="1" dirty="0"/>
              <a:t>Verdiepende opdracht:​</a:t>
            </a:r>
          </a:p>
          <a:p>
            <a:pPr>
              <a:lnSpc>
                <a:spcPct val="150000"/>
              </a:lnSpc>
            </a:pPr>
            <a:endParaRPr lang="nl-NL" sz="2400" dirty="0"/>
          </a:p>
          <a:p>
            <a:pPr marL="342900" indent="-342900">
              <a:lnSpc>
                <a:spcPct val="150000"/>
              </a:lnSpc>
              <a:buFont typeface="Arial" panose="020B0604020202020204" pitchFamily="34" charset="0"/>
              <a:buChar char="•"/>
            </a:pPr>
            <a:r>
              <a:rPr lang="nl-NL" sz="2400" dirty="0"/>
              <a:t>Als je kijkt naar het verhaal van Ismail, een leerling met ADHD en je eigen ervaring met het werken met leerlingen met ADHD. Wat maakt dat je een laag en/of hoog gevoel van Teacher Self-Efficacy hierbij hebt? </a:t>
            </a:r>
            <a:endParaRPr lang="en-US" sz="2400" dirty="0"/>
          </a:p>
        </p:txBody>
      </p:sp>
      <p:sp>
        <p:nvSpPr>
          <p:cNvPr id="5" name="Tijdelijke aanduiding voor dianummer 4">
            <a:extLst>
              <a:ext uri="{FF2B5EF4-FFF2-40B4-BE49-F238E27FC236}">
                <a16:creationId xmlns:a16="http://schemas.microsoft.com/office/drawing/2014/main" id="{01B0AA90-4482-625A-83D7-794E31CEC6C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9</a:t>
            </a:fld>
            <a:endParaRPr lang="en-US"/>
          </a:p>
        </p:txBody>
      </p:sp>
      <p:sp>
        <p:nvSpPr>
          <p:cNvPr id="4" name="Tekstvak 3">
            <a:extLst>
              <a:ext uri="{FF2B5EF4-FFF2-40B4-BE49-F238E27FC236}">
                <a16:creationId xmlns:a16="http://schemas.microsoft.com/office/drawing/2014/main" id="{B1B23231-4853-51B3-88E6-8B416E93CB16}"/>
              </a:ext>
            </a:extLst>
          </p:cNvPr>
          <p:cNvSpPr txBox="1"/>
          <p:nvPr/>
        </p:nvSpPr>
        <p:spPr>
          <a:xfrm>
            <a:off x="2120106" y="4862587"/>
            <a:ext cx="10050780" cy="2239844"/>
          </a:xfrm>
          <a:prstGeom prst="rect">
            <a:avLst/>
          </a:prstGeom>
          <a:noFill/>
        </p:spPr>
        <p:txBody>
          <a:bodyPr wrap="square">
            <a:spAutoFit/>
          </a:bodyPr>
          <a:lstStyle/>
          <a:p>
            <a:pPr>
              <a:lnSpc>
                <a:spcPct val="150000"/>
              </a:lnSpc>
            </a:pPr>
            <a:r>
              <a:rPr lang="nl-NL" sz="2400" b="1" dirty="0">
                <a:solidFill>
                  <a:schemeClr val="tx2"/>
                </a:solidFill>
                <a:latin typeface="+mn-lt"/>
              </a:rPr>
              <a:t>Definitie Teacher Self-Efficacy</a:t>
            </a:r>
            <a:r>
              <a:rPr lang="nl-NL" sz="2400" b="1" dirty="0">
                <a:solidFill>
                  <a:schemeClr val="tx1"/>
                </a:solidFill>
                <a:latin typeface="+mn-lt"/>
              </a:rPr>
              <a:t>:</a:t>
            </a:r>
            <a:r>
              <a:rPr lang="nl-NL" sz="2400" b="1" dirty="0">
                <a:solidFill>
                  <a:schemeClr val="tx2"/>
                </a:solidFill>
                <a:latin typeface="+mn-lt"/>
              </a:rPr>
              <a:t> </a:t>
            </a:r>
            <a:r>
              <a:rPr lang="nl-NL" sz="2400" dirty="0">
                <a:latin typeface="+mn-lt"/>
              </a:rPr>
              <a:t>Het geloof van een leerkracht in zijn of haar ​vermogen om effectief les te geven en de leerresultaten te beïnvloeden wordt ook ​wel ‘Teacher Self-Efficacy’ genoemd (</a:t>
            </a:r>
            <a:r>
              <a:rPr lang="nl-NL" sz="2400" dirty="0" err="1">
                <a:latin typeface="+mn-lt"/>
              </a:rPr>
              <a:t>Bandura</a:t>
            </a:r>
            <a:r>
              <a:rPr lang="nl-NL" sz="2400" dirty="0">
                <a:latin typeface="+mn-lt"/>
              </a:rPr>
              <a:t>, 1977; </a:t>
            </a:r>
            <a:r>
              <a:rPr lang="nl-NL" sz="2400" dirty="0" err="1">
                <a:latin typeface="+mn-lt"/>
              </a:rPr>
              <a:t>Tschannen</a:t>
            </a:r>
            <a:r>
              <a:rPr lang="nl-NL" sz="2400" dirty="0">
                <a:latin typeface="+mn-lt"/>
              </a:rPr>
              <a:t>-Moran &amp; </a:t>
            </a:r>
            <a:r>
              <a:rPr lang="nl-NL" sz="2400" dirty="0" err="1">
                <a:latin typeface="+mn-lt"/>
              </a:rPr>
              <a:t>Woolfonk</a:t>
            </a:r>
            <a:r>
              <a:rPr lang="nl-NL" sz="2400" dirty="0">
                <a:latin typeface="+mn-lt"/>
              </a:rPr>
              <a:t> Hoy, 2001).</a:t>
            </a:r>
          </a:p>
        </p:txBody>
      </p:sp>
    </p:spTree>
    <p:extLst>
      <p:ext uri="{BB962C8B-B14F-4D97-AF65-F5344CB8AC3E}">
        <p14:creationId xmlns:p14="http://schemas.microsoft.com/office/powerpoint/2010/main" val="2751840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Kantoorthema">
  <a:themeElements>
    <a:clrScheme name="Aangepast 15">
      <a:dk1>
        <a:srgbClr val="000000"/>
      </a:dk1>
      <a:lt1>
        <a:srgbClr val="FFFFFF"/>
      </a:lt1>
      <a:dk2>
        <a:srgbClr val="B1CDDE"/>
      </a:dk2>
      <a:lt2>
        <a:srgbClr val="ECEDED"/>
      </a:lt2>
      <a:accent1>
        <a:srgbClr val="DEC437"/>
      </a:accent1>
      <a:accent2>
        <a:srgbClr val="B1CDDD"/>
      </a:accent2>
      <a:accent3>
        <a:srgbClr val="B1CEDE"/>
      </a:accent3>
      <a:accent4>
        <a:srgbClr val="C4C6B1"/>
      </a:accent4>
      <a:accent5>
        <a:srgbClr val="E0B6CE"/>
      </a:accent5>
      <a:accent6>
        <a:srgbClr val="628C5F"/>
      </a:accent6>
      <a:hlink>
        <a:srgbClr val="578494"/>
      </a:hlink>
      <a:folHlink>
        <a:srgbClr val="9E6697"/>
      </a:folHlink>
    </a:clrScheme>
    <a:fontScheme name="Hanzehogeschoo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IZ00067 - HAN4196_HUI_1.3_Powerpoint_02_AK_v6" id="{A98A3C0A-D95B-4634-8AF9-AFD172553750}" vid="{3C0AB7DB-30DE-4C77-AA8B-DE109B67C91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MS_Mappings xmlns="185033f6-6c2c-4786-9170-23010e1f03bd" xsi:nil="true"/>
    <DefaultSectionNames xmlns="185033f6-6c2c-4786-9170-23010e1f03bd" xsi:nil="true"/>
    <Is_Collaboration_Space_Locked xmlns="185033f6-6c2c-4786-9170-23010e1f03bd" xsi:nil="true"/>
    <Self_Registration_Enabled xmlns="185033f6-6c2c-4786-9170-23010e1f03bd" xsi:nil="true"/>
    <Has_Leaders_Only_SectionGroup xmlns="185033f6-6c2c-4786-9170-23010e1f03bd" xsi:nil="true"/>
    <AppVersion xmlns="185033f6-6c2c-4786-9170-23010e1f03bd" xsi:nil="true"/>
    <Invited_Leaders xmlns="185033f6-6c2c-4786-9170-23010e1f03bd" xsi:nil="true"/>
    <Invited_Members xmlns="185033f6-6c2c-4786-9170-23010e1f03bd" xsi:nil="true"/>
    <Math_Settings xmlns="185033f6-6c2c-4786-9170-23010e1f03bd" xsi:nil="true"/>
    <TeamsChannelId xmlns="185033f6-6c2c-4786-9170-23010e1f03bd" xsi:nil="true"/>
    <TaxCatchAll xmlns="374d733a-14b4-43f0-bd48-a60533340599" xsi:nil="true"/>
    <Templates xmlns="185033f6-6c2c-4786-9170-23010e1f03bd" xsi:nil="true"/>
    <FolderType xmlns="185033f6-6c2c-4786-9170-23010e1f03bd" xsi:nil="true"/>
    <Distribution_Groups xmlns="185033f6-6c2c-4786-9170-23010e1f03bd" xsi:nil="true"/>
    <IsNotebookLocked xmlns="185033f6-6c2c-4786-9170-23010e1f03bd" xsi:nil="true"/>
    <CultureName xmlns="185033f6-6c2c-4786-9170-23010e1f03bd" xsi:nil="true"/>
    <Owner xmlns="185033f6-6c2c-4786-9170-23010e1f03bd">
      <UserInfo>
        <DisplayName/>
        <AccountId xsi:nil="true"/>
        <AccountType/>
      </UserInfo>
    </Owner>
    <Leaders xmlns="185033f6-6c2c-4786-9170-23010e1f03bd">
      <UserInfo>
        <DisplayName/>
        <AccountId xsi:nil="true"/>
        <AccountType/>
      </UserInfo>
    </Leaders>
    <Members xmlns="185033f6-6c2c-4786-9170-23010e1f03bd">
      <UserInfo>
        <DisplayName/>
        <AccountId xsi:nil="true"/>
        <AccountType/>
      </UserInfo>
    </Members>
    <Member_Groups xmlns="185033f6-6c2c-4786-9170-23010e1f03bd">
      <UserInfo>
        <DisplayName/>
        <AccountId xsi:nil="true"/>
        <AccountType/>
      </UserInfo>
    </Member_Groups>
    <NotebookType xmlns="185033f6-6c2c-4786-9170-23010e1f03bd" xsi:nil="true"/>
    <lcf76f155ced4ddcb4097134ff3c332f xmlns="185033f6-6c2c-4786-9170-23010e1f03bd">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98A167972264A4EB7168E98F12D4173" ma:contentTypeVersion="38" ma:contentTypeDescription="Een nieuw document maken." ma:contentTypeScope="" ma:versionID="d4c37ce39a51387c7376e1747eb043c7">
  <xsd:schema xmlns:xsd="http://www.w3.org/2001/XMLSchema" xmlns:xs="http://www.w3.org/2001/XMLSchema" xmlns:p="http://schemas.microsoft.com/office/2006/metadata/properties" xmlns:ns2="185033f6-6c2c-4786-9170-23010e1f03bd" xmlns:ns3="374d733a-14b4-43f0-bd48-a60533340599" targetNamespace="http://schemas.microsoft.com/office/2006/metadata/properties" ma:root="true" ma:fieldsID="1b6ce927005c184ea3df037ad15ffb0f" ns2:_="" ns3:_="">
    <xsd:import namespace="185033f6-6c2c-4786-9170-23010e1f03bd"/>
    <xsd:import namespace="374d733a-14b4-43f0-bd48-a60533340599"/>
    <xsd:element name="properties">
      <xsd:complexType>
        <xsd:sequence>
          <xsd:element name="documentManagement">
            <xsd:complexType>
              <xsd:all>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Leaders" minOccurs="0"/>
                <xsd:element ref="ns2:Members" minOccurs="0"/>
                <xsd:element ref="ns2:Member_Groups" minOccurs="0"/>
                <xsd:element ref="ns2:Distribution_Groups" minOccurs="0"/>
                <xsd:element ref="ns2:LMS_Mappings" minOccurs="0"/>
                <xsd:element ref="ns2:Invited_Leaders" minOccurs="0"/>
                <xsd:element ref="ns2:Invited_Members" minOccurs="0"/>
                <xsd:element ref="ns2:Self_Registration_Enabled" minOccurs="0"/>
                <xsd:element ref="ns2:Has_Leaders_Only_SectionGroup" minOccurs="0"/>
                <xsd:element ref="ns2:Is_Collaboration_Space_Locked" minOccurs="0"/>
                <xsd:element ref="ns2:IsNotebookLocked" minOccurs="0"/>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5033f6-6c2c-4786-9170-23010e1f03bd"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CultureName" ma:index="10" nillable="true" ma:displayName="Culture Name" ma:internalName="CultureName">
      <xsd:simpleType>
        <xsd:restriction base="dms:Text"/>
      </xsd:simpleType>
    </xsd:element>
    <xsd:element name="AppVersion" ma:index="11" nillable="true" ma:displayName="App Version" ma:internalName="AppVersion">
      <xsd:simpleType>
        <xsd:restriction base="dms:Text"/>
      </xsd:simpleType>
    </xsd:element>
    <xsd:element name="TeamsChannelId" ma:index="12" nillable="true" ma:displayName="Teams Channel Id" ma:internalName="TeamsChannelId">
      <xsd:simpleType>
        <xsd:restriction base="dms:Text"/>
      </xsd:simpleType>
    </xsd:element>
    <xsd:element name="Owner" ma:index="13"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14" nillable="true" ma:displayName="Math Settings" ma:internalName="Math_Settings">
      <xsd:simpleType>
        <xsd:restriction base="dms:Text"/>
      </xsd:simpleType>
    </xsd:element>
    <xsd:element name="DefaultSectionNames" ma:index="15" nillable="true" ma:displayName="Default Section Names" ma:internalName="DefaultSectionNames">
      <xsd:simpleType>
        <xsd:restriction base="dms:Note">
          <xsd:maxLength value="255"/>
        </xsd:restriction>
      </xsd:simpleType>
    </xsd:element>
    <xsd:element name="Templates" ma:index="16" nillable="true" ma:displayName="Templates" ma:internalName="Templates">
      <xsd:simpleType>
        <xsd:restriction base="dms:Note">
          <xsd:maxLength value="255"/>
        </xsd:restriction>
      </xsd:simpleType>
    </xsd:element>
    <xsd:element name="Leaders" ma:index="17"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18"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19"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0" nillable="true" ma:displayName="Distribution Groups" ma:internalName="Distribution_Groups">
      <xsd:simpleType>
        <xsd:restriction base="dms:Note">
          <xsd:maxLength value="255"/>
        </xsd:restriction>
      </xsd:simpleType>
    </xsd:element>
    <xsd:element name="LMS_Mappings" ma:index="21" nillable="true" ma:displayName="LMS Mappings" ma:internalName="LMS_Mappings">
      <xsd:simpleType>
        <xsd:restriction base="dms:Note">
          <xsd:maxLength value="255"/>
        </xsd:restriction>
      </xsd:simpleType>
    </xsd:element>
    <xsd:element name="Invited_Leaders" ma:index="22" nillable="true" ma:displayName="Invited Leaders" ma:internalName="Invited_Leaders">
      <xsd:simpleType>
        <xsd:restriction base="dms:Note">
          <xsd:maxLength value="255"/>
        </xsd:restriction>
      </xsd:simpleType>
    </xsd:element>
    <xsd:element name="Invited_Members" ma:index="23" nillable="true" ma:displayName="Invited Members" ma:internalName="Invited_Members">
      <xsd:simpleType>
        <xsd:restriction base="dms:Note">
          <xsd:maxLength value="255"/>
        </xsd:restriction>
      </xsd:simpleType>
    </xsd:element>
    <xsd:element name="Self_Registration_Enabled" ma:index="24" nillable="true" ma:displayName="Self Registration Enabled" ma:internalName="Self_Registration_Enabled">
      <xsd:simpleType>
        <xsd:restriction base="dms:Boolean"/>
      </xsd:simpleType>
    </xsd:element>
    <xsd:element name="Has_Leaders_Only_SectionGroup" ma:index="25" nillable="true" ma:displayName="Has Leaders Only SectionGroup" ma:internalName="Has_Leaders_Only_SectionGroup">
      <xsd:simpleType>
        <xsd:restriction base="dms:Boolean"/>
      </xsd:simpleType>
    </xsd:element>
    <xsd:element name="Is_Collaboration_Space_Locked" ma:index="26" nillable="true" ma:displayName="Is Collaboration Space Locked" ma:internalName="Is_Collaboration_Space_Locked">
      <xsd:simpleType>
        <xsd:restriction base="dms:Boolean"/>
      </xsd:simpleType>
    </xsd:element>
    <xsd:element name="IsNotebookLocked" ma:index="27" nillable="true" ma:displayName="Is Notebook Locked" ma:internalName="IsNotebookLocked">
      <xsd:simpleType>
        <xsd:restriction base="dms:Boolean"/>
      </xsd:simpleType>
    </xsd:element>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DateTaken" ma:index="32" nillable="true" ma:displayName="MediaServiceDateTaken" ma:hidden="true" ma:internalName="MediaServiceDateTaken" ma:readOnly="true">
      <xsd:simpleType>
        <xsd:restriction base="dms:Text"/>
      </xsd:simpleType>
    </xsd:element>
    <xsd:element name="MediaServiceAutoTags" ma:index="33" nillable="true" ma:displayName="Tags" ma:internalName="MediaServiceAutoTags" ma:readOnly="true">
      <xsd:simpleType>
        <xsd:restriction base="dms:Text"/>
      </xsd:simpleType>
    </xsd:element>
    <xsd:element name="MediaServiceLocation" ma:index="34" nillable="true" ma:displayName="Location" ma:internalName="MediaServiceLocation" ma:readOnly="true">
      <xsd:simpleType>
        <xsd:restriction base="dms:Text"/>
      </xsd:simpleType>
    </xsd:element>
    <xsd:element name="MediaServiceOCR" ma:index="35" nillable="true" ma:displayName="Extracted Text" ma:internalName="MediaServiceOCR" ma:readOnly="true">
      <xsd:simpleType>
        <xsd:restriction base="dms:Note">
          <xsd:maxLength value="255"/>
        </xsd:restriction>
      </xsd:simpleType>
    </xsd:element>
    <xsd:element name="MediaServiceGenerationTime" ma:index="36" nillable="true" ma:displayName="MediaServiceGenerationTime" ma:hidden="true" ma:internalName="MediaServiceGenerationTime" ma:readOnly="true">
      <xsd:simpleType>
        <xsd:restriction base="dms:Text"/>
      </xsd:simpleType>
    </xsd:element>
    <xsd:element name="MediaServiceEventHashCode" ma:index="37" nillable="true" ma:displayName="MediaServiceEventHashCode" ma:hidden="true" ma:internalName="MediaServiceEventHashCode" ma:readOnly="true">
      <xsd:simpleType>
        <xsd:restriction base="dms:Text"/>
      </xsd:simpleType>
    </xsd:element>
    <xsd:element name="MediaServiceAutoKeyPoints" ma:index="38" nillable="true" ma:displayName="MediaServiceAutoKeyPoints" ma:hidden="true" ma:internalName="MediaServiceAutoKeyPoints" ma:readOnly="true">
      <xsd:simpleType>
        <xsd:restriction base="dms:Note"/>
      </xsd:simpleType>
    </xsd:element>
    <xsd:element name="MediaServiceKeyPoints" ma:index="39" nillable="true" ma:displayName="KeyPoints" ma:internalName="MediaServiceKeyPoints" ma:readOnly="true">
      <xsd:simpleType>
        <xsd:restriction base="dms:Note">
          <xsd:maxLength value="255"/>
        </xsd:restriction>
      </xsd:simpleType>
    </xsd:element>
    <xsd:element name="MediaLengthInSeconds" ma:index="40" nillable="true" ma:displayName="MediaLengthInSeconds" ma:hidden="true" ma:internalName="MediaLengthInSeconds" ma:readOnly="true">
      <xsd:simpleType>
        <xsd:restriction base="dms:Unknown"/>
      </xsd:simpleType>
    </xsd:element>
    <xsd:element name="lcf76f155ced4ddcb4097134ff3c332f" ma:index="42" nillable="true" ma:taxonomy="true" ma:internalName="lcf76f155ced4ddcb4097134ff3c332f" ma:taxonomyFieldName="MediaServiceImageTags" ma:displayName="Afbeeldingtags" ma:readOnly="false" ma:fieldId="{5cf76f15-5ced-4ddc-b409-7134ff3c332f}" ma:taxonomyMulti="true" ma:sspId="b99c9bf4-d278-4956-b571-4365f6ed06d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44" nillable="true" ma:displayName="MediaServiceObjectDetectorVersions" ma:hidden="true" ma:indexed="true" ma:internalName="MediaServiceObjectDetectorVersions" ma:readOnly="true">
      <xsd:simpleType>
        <xsd:restriction base="dms:Text"/>
      </xsd:simpleType>
    </xsd:element>
    <xsd:element name="MediaServiceSearchProperties" ma:index="4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74d733a-14b4-43f0-bd48-a60533340599" elementFormDefault="qualified">
    <xsd:import namespace="http://schemas.microsoft.com/office/2006/documentManagement/types"/>
    <xsd:import namespace="http://schemas.microsoft.com/office/infopath/2007/PartnerControls"/>
    <xsd:element name="SharedWithUsers" ma:index="3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1" nillable="true" ma:displayName="Gedeeld met details" ma:internalName="SharedWithDetails" ma:readOnly="true">
      <xsd:simpleType>
        <xsd:restriction base="dms:Note">
          <xsd:maxLength value="255"/>
        </xsd:restriction>
      </xsd:simpleType>
    </xsd:element>
    <xsd:element name="TaxCatchAll" ma:index="43" nillable="true" ma:displayName="Taxonomy Catch All Column" ma:hidden="true" ma:list="{46625899-0c0d-4e91-8ac2-8ec77b557ad4}" ma:internalName="TaxCatchAll" ma:showField="CatchAllData" ma:web="374d733a-14b4-43f0-bd48-a6053334059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1D65DC6-5896-4986-8999-C57697754DE6}">
  <ds:schemaRefs>
    <ds:schemaRef ds:uri="http://schemas.microsoft.com/sharepoint/v3/contenttype/forms"/>
  </ds:schemaRefs>
</ds:datastoreItem>
</file>

<file path=customXml/itemProps2.xml><?xml version="1.0" encoding="utf-8"?>
<ds:datastoreItem xmlns:ds="http://schemas.openxmlformats.org/officeDocument/2006/customXml" ds:itemID="{15FF5E1C-CEB9-4017-B93C-7798C448F022}">
  <ds:schemaRefs>
    <ds:schemaRef ds:uri="http://purl.org/dc/terms/"/>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purl.org/dc/dcmitype/"/>
    <ds:schemaRef ds:uri="c43fa280-454a-4efa-83bc-b5da11d082f9"/>
    <ds:schemaRef ds:uri="428190aa-a6be-4f13-af2e-856cced33a8b"/>
    <ds:schemaRef ds:uri="http://schemas.microsoft.com/office/infopath/2007/PartnerControls"/>
    <ds:schemaRef ds:uri="http://www.w3.org/XML/1998/namespace"/>
    <ds:schemaRef ds:uri="185033f6-6c2c-4786-9170-23010e1f03bd"/>
    <ds:schemaRef ds:uri="374d733a-14b4-43f0-bd48-a60533340599"/>
  </ds:schemaRefs>
</ds:datastoreItem>
</file>

<file path=customXml/itemProps3.xml><?xml version="1.0" encoding="utf-8"?>
<ds:datastoreItem xmlns:ds="http://schemas.openxmlformats.org/officeDocument/2006/customXml" ds:itemID="{0B5D3605-398A-4874-BC41-1A71A4E9AA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5033f6-6c2c-4786-9170-23010e1f03bd"/>
    <ds:schemaRef ds:uri="374d733a-14b4-43f0-bd48-a6053334059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Hanze powerpoint Verhaal 1</Template>
  <TotalTime>86</TotalTime>
  <Words>4674</Words>
  <Application>Microsoft Office PowerPoint</Application>
  <PresentationFormat>Aangepast</PresentationFormat>
  <Paragraphs>254</Paragraphs>
  <Slides>15</Slides>
  <Notes>14</Notes>
  <HiddenSlides>0</HiddenSlides>
  <MMClips>0</MMClips>
  <ScaleCrop>false</ScaleCrop>
  <HeadingPairs>
    <vt:vector size="6" baseType="variant">
      <vt:variant>
        <vt:lpstr>Gebruikte lettertypen</vt:lpstr>
      </vt:variant>
      <vt:variant>
        <vt:i4>8</vt:i4>
      </vt:variant>
      <vt:variant>
        <vt:lpstr>Thema</vt:lpstr>
      </vt:variant>
      <vt:variant>
        <vt:i4>1</vt:i4>
      </vt:variant>
      <vt:variant>
        <vt:lpstr>Diatitels</vt:lpstr>
      </vt:variant>
      <vt:variant>
        <vt:i4>15</vt:i4>
      </vt:variant>
    </vt:vector>
  </HeadingPairs>
  <TitlesOfParts>
    <vt:vector size="24" baseType="lpstr">
      <vt:lpstr>Aptos</vt:lpstr>
      <vt:lpstr>Arial</vt:lpstr>
      <vt:lpstr>Arial,Sans-Serif</vt:lpstr>
      <vt:lpstr>Calibri</vt:lpstr>
      <vt:lpstr>Courier New</vt:lpstr>
      <vt:lpstr>Symbol</vt:lpstr>
      <vt:lpstr>Times New Roman</vt:lpstr>
      <vt:lpstr>Wingdings</vt:lpstr>
      <vt:lpstr>Kantoorthema</vt:lpstr>
      <vt:lpstr>Verhalen van kracht en kwetsbaarheid</vt:lpstr>
      <vt:lpstr>Verhaal 5:  Leerkracht van een leerling in groep 1/2 speciaal onderwijs (cluster 4) met ADHD</vt:lpstr>
      <vt:lpstr>1. Introductie verhaal</vt:lpstr>
      <vt:lpstr>1. Introductie verhaal</vt:lpstr>
      <vt:lpstr>Tips van de leerkracht – deel 1</vt:lpstr>
      <vt:lpstr>Tips van de leerkracht – deel 2</vt:lpstr>
      <vt:lpstr>Tips van de leerkracht – deel 3</vt:lpstr>
      <vt:lpstr>2. Ismail zijn gedrag op drie momenten</vt:lpstr>
      <vt:lpstr>3. Hoog en laag gevoel van Teacher Self-Efficacy</vt:lpstr>
      <vt:lpstr>Hoog gevoel van Teacher Self-Efficacy</vt:lpstr>
      <vt:lpstr>Laag gevoel van Teacher Self-Efficacy</vt:lpstr>
      <vt:lpstr>Inzetten versterkers</vt:lpstr>
      <vt:lpstr>4. Bewegend leren (1)</vt:lpstr>
      <vt:lpstr>4. Bewegend leren (2)</vt:lpstr>
      <vt:lpstr>Evaluatie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Naber AT, Agnes</dc:creator>
  <cp:lastModifiedBy>Abrahamse HG, Heleen</cp:lastModifiedBy>
  <cp:revision>83</cp:revision>
  <dcterms:created xsi:type="dcterms:W3CDTF">2025-06-23T09:20:15Z</dcterms:created>
  <dcterms:modified xsi:type="dcterms:W3CDTF">2025-09-25T11:24:31Z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2024-02-14T00:00:00Z</vt:filetime>
  </property>
  <property fmtid="{D5CDD505-2E9C-101B-9397-08002B2CF9AE}" pid="3" name="Creator">
    <vt:lpwstr>Adobe InDesign 19.2 (Macintosh)</vt:lpwstr>
  </property>
  <property fmtid="{D5CDD505-2E9C-101B-9397-08002B2CF9AE}" pid="4" name="LastSaved">
    <vt:filetime>2024-02-14T00:00:00Z</vt:filetime>
  </property>
  <property fmtid="{D5CDD505-2E9C-101B-9397-08002B2CF9AE}" pid="5" name="Producer">
    <vt:lpwstr>Adobe PDF Library 17.0</vt:lpwstr>
  </property>
  <property fmtid="{D5CDD505-2E9C-101B-9397-08002B2CF9AE}" pid="6" name="ContentTypeId">
    <vt:lpwstr>0x010100598A167972264A4EB7168E98F12D4173</vt:lpwstr>
  </property>
  <property fmtid="{D5CDD505-2E9C-101B-9397-08002B2CF9AE}" pid="7" name="MediaServiceImageTags">
    <vt:lpwstr/>
  </property>
</Properties>
</file>