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7"/>
  </p:notesMasterIdLst>
  <p:sldIdLst>
    <p:sldId id="276" r:id="rId5"/>
    <p:sldId id="280" r:id="rId6"/>
    <p:sldId id="279" r:id="rId7"/>
    <p:sldId id="307" r:id="rId8"/>
    <p:sldId id="308" r:id="rId9"/>
    <p:sldId id="309" r:id="rId10"/>
    <p:sldId id="281" r:id="rId11"/>
    <p:sldId id="310" r:id="rId12"/>
    <p:sldId id="311" r:id="rId13"/>
    <p:sldId id="312" r:id="rId14"/>
    <p:sldId id="313" r:id="rId15"/>
    <p:sldId id="316" r:id="rId16"/>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276"/>
            <p14:sldId id="280"/>
            <p14:sldId id="279"/>
            <p14:sldId id="307"/>
            <p14:sldId id="308"/>
            <p14:sldId id="309"/>
            <p14:sldId id="281"/>
            <p14:sldId id="310"/>
            <p14:sldId id="311"/>
            <p14:sldId id="312"/>
            <p14:sldId id="313"/>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94D345-F207-564C-BDBA-789CDD6309EE}" v="6" dt="2025-09-25T08:27:40.66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68"/>
    <p:restoredTop sz="88260"/>
  </p:normalViewPr>
  <p:slideViewPr>
    <p:cSldViewPr snapToGrid="0">
      <p:cViewPr varScale="1">
        <p:scale>
          <a:sx n="66" d="100"/>
          <a:sy n="66" d="100"/>
        </p:scale>
        <p:origin x="240" y="23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12/1/2025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Eventueel </a:t>
            </a:r>
            <a:r>
              <a:rPr lang="nl-NL" i="0" noProof="0"/>
              <a:t>Bijlage 3 </a:t>
            </a:r>
            <a:r>
              <a:rPr lang="nl-NL"/>
              <a:t>(tabel Versterkers) </a:t>
            </a:r>
            <a:r>
              <a:rPr lang="nl-NL" i="0" noProof="0"/>
              <a:t>uit </a:t>
            </a:r>
            <a:r>
              <a:rPr lang="nl-NL" i="1" noProof="0"/>
              <a:t>Verhalen van kracht en kwetsbaarheid </a:t>
            </a:r>
            <a:r>
              <a:rPr lang="nl-NL" i="0" noProof="0"/>
              <a:t>uitdelen aan de studenten</a:t>
            </a:r>
            <a:r>
              <a:rPr lang="nl-NL"/>
              <a:t>.</a:t>
            </a:r>
            <a:endParaRPr lang="en-US">
              <a:solidFill>
                <a:srgbClr val="444444"/>
              </a:solidFill>
            </a:endParaRPr>
          </a:p>
          <a:p>
            <a:endParaRPr lang="nl-NL">
              <a:solidFill>
                <a:srgbClr val="444444"/>
              </a:solidFill>
            </a:endParaRPr>
          </a:p>
          <a:p>
            <a:r>
              <a:rPr lang="nl-NL"/>
              <a:t>Mogelijke werkvormen:</a:t>
            </a:r>
            <a:endParaRPr lang="en-US">
              <a:solidFill>
                <a:srgbClr val="444444"/>
              </a:solidFill>
            </a:endParaRPr>
          </a:p>
          <a:p>
            <a:r>
              <a:rPr lang="nl-NL"/>
              <a:t>Binnen-buitenkring of speeddaten: studenten vertellen elkaar over wat ze in het schema hebben ingevuld en hoe de school leerlingen ondersteunt</a:t>
            </a:r>
            <a:r>
              <a:rPr lang="nl-NL" i="0" noProof="0"/>
              <a:t>.</a:t>
            </a:r>
            <a:endParaRPr lang="en-US"/>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1935338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dirty="0">
              <a:solidFill>
                <a:srgbClr val="444444"/>
              </a:solidFill>
            </a:endParaRPr>
          </a:p>
          <a:p>
            <a:endParaRPr lang="nl-NL">
              <a:solidFill>
                <a:srgbClr val="444444"/>
              </a:solidFill>
            </a:endParaRPr>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dirty="0" err="1"/>
              <a:t>think</a:t>
            </a:r>
            <a:r>
              <a:rPr lang="nl-NL" dirty="0"/>
              <a:t>-pair-share te gebruiken. </a:t>
            </a:r>
            <a:endParaRPr lang="en-US" dirty="0">
              <a:solidFill>
                <a:srgbClr val="444444"/>
              </a:solidFill>
            </a:endParaRPr>
          </a:p>
          <a:p>
            <a:endParaRPr lang="nl-NL">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dirty="0"/>
              <a:t>Welke aspecten maken deze leerling kwetsbaar volgens jou?</a:t>
            </a:r>
            <a:endParaRPr lang="nl-NL" dirty="0">
              <a:ea typeface="Calibri"/>
              <a:cs typeface="Calibri"/>
            </a:endParaRPr>
          </a:p>
          <a:p>
            <a:pPr marL="628650" lvl="1" indent="-171450" algn="just">
              <a:buFont typeface="Courier New"/>
              <a:buChar char="○"/>
            </a:pPr>
            <a:r>
              <a:rPr lang="nl-NL" b="1" i="1" dirty="0"/>
              <a:t>Taalachterstand:</a:t>
            </a:r>
            <a:r>
              <a:rPr lang="nl-NL" i="1" dirty="0"/>
              <a:t> </a:t>
            </a:r>
            <a:r>
              <a:rPr lang="nl-NL" i="1" dirty="0" err="1"/>
              <a:t>Akram</a:t>
            </a:r>
            <a:r>
              <a:rPr lang="nl-NL" i="1" dirty="0"/>
              <a:t> spreekt nauwelijks Nederlands, wat het lastig maakt om mee te doen in de klas en contact te maken met klasgenoten. Dat kan frustrerend zijn en zorgt ervoor dat hij minder snel nieuwe dingen oppikt.</a:t>
            </a:r>
            <a:endParaRPr lang="nl-NL" dirty="0"/>
          </a:p>
          <a:p>
            <a:pPr marL="628650" lvl="1" indent="-171450" algn="just">
              <a:buFont typeface="Courier New"/>
              <a:buChar char="○"/>
            </a:pPr>
            <a:r>
              <a:rPr lang="nl-NL" b="1" i="1" dirty="0"/>
              <a:t>Sociale isolatie:</a:t>
            </a:r>
            <a:r>
              <a:rPr lang="nl-NL" i="1" dirty="0"/>
              <a:t> Hij zoekt vooral contact met jongere kinderen en heeft moeite om aansluiting te vinden bij zijn eigen leeftijdsgenoten. Daardoor mist hij misschien bepaalde sociale of leerprikkels die juist goed voor hem zouden zijn.</a:t>
            </a:r>
            <a:endParaRPr lang="nl-NL" dirty="0"/>
          </a:p>
          <a:p>
            <a:pPr marL="628650" lvl="1" indent="-171450" algn="just">
              <a:buFont typeface="Courier New"/>
              <a:buChar char="○"/>
            </a:pPr>
            <a:r>
              <a:rPr lang="nl-NL" b="1" i="1" dirty="0"/>
              <a:t>Instabiele thuissituatie:</a:t>
            </a:r>
            <a:r>
              <a:rPr lang="nl-NL" i="1" dirty="0"/>
              <a:t> Hij woont in een COA-opvang, waar veel onzekerheid is over hoelang hij daar blijft en of hij moet verhuizen. Dit kan hem stress geven, wat weer invloed heeft op zijn concentratie en leerprestaties.</a:t>
            </a:r>
            <a:endParaRPr lang="nl-NL" dirty="0"/>
          </a:p>
          <a:p>
            <a:pPr marL="628650" lvl="1" indent="-171450" algn="just">
              <a:buFont typeface="Courier New"/>
              <a:buChar char="○"/>
            </a:pPr>
            <a:r>
              <a:rPr lang="nl-NL" b="1" i="1" dirty="0"/>
              <a:t>Beperkt oudercontact:</a:t>
            </a:r>
            <a:r>
              <a:rPr lang="nl-NL" i="1" dirty="0"/>
              <a:t> Zijn moeder spreekt geen Nederlands, waardoor het voor school lastiger is om met haar te communiceren. Dit maakt het moeilijk om een goed beeld te krijgen van hoe het thuis gaat en hoe </a:t>
            </a:r>
            <a:r>
              <a:rPr lang="nl-NL" i="1" dirty="0" err="1"/>
              <a:t>Akram</a:t>
            </a:r>
            <a:r>
              <a:rPr lang="nl-NL" i="1" dirty="0"/>
              <a:t> het beste geholpen kan worden.</a:t>
            </a:r>
            <a:endParaRPr lang="nl-NL" dirty="0"/>
          </a:p>
          <a:p>
            <a:pPr marL="628650" lvl="1" indent="-171450" algn="just">
              <a:buFont typeface="Courier New"/>
              <a:buChar char="○"/>
            </a:pPr>
            <a:r>
              <a:rPr lang="nl-NL" b="1" i="1" dirty="0"/>
              <a:t>Eetgedrag:</a:t>
            </a:r>
            <a:r>
              <a:rPr lang="nl-NL" i="1" dirty="0"/>
              <a:t> Hij krijgt eten mee naar school, maar eet het niet altijd op. Dit kan te maken hebben met stress, onbekend eten of andere persoonlijke redenen.</a:t>
            </a:r>
            <a:endParaRPr lang="nl-NL" dirty="0"/>
          </a:p>
          <a:p>
            <a:pPr marL="171450" indent="-171450" algn="just">
              <a:buFont typeface="Aptos"/>
              <a:buChar char="•"/>
            </a:pPr>
            <a:r>
              <a:rPr lang="nl-NL" dirty="0"/>
              <a:t>Welke belemmerende en bevorderende factoren voor de ontwikkeling van deze leerling ontdek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b="1" i="1" dirty="0"/>
              <a:t>Belemmerende factoren:</a:t>
            </a:r>
            <a:endParaRPr lang="nl-NL" dirty="0"/>
          </a:p>
          <a:p>
            <a:pPr marL="1085850" lvl="2" indent="-171450" algn="just">
              <a:buFont typeface="Wingdings"/>
              <a:buChar char="▪"/>
            </a:pPr>
            <a:r>
              <a:rPr lang="nl-NL" b="1" i="1" dirty="0"/>
              <a:t>Sociale steun:</a:t>
            </a:r>
            <a:r>
              <a:rPr lang="nl-NL" i="1" dirty="0"/>
              <a:t> Zijn moeder spreekt geen Nederlands en er is geen vader in beeld. Daarnaast woont hij in een COA, wat onzekerheid met hem zich meebrengt. </a:t>
            </a:r>
            <a:endParaRPr lang="nl-NL" dirty="0"/>
          </a:p>
          <a:p>
            <a:pPr marL="1085850" lvl="2" indent="-171450" algn="just">
              <a:buFont typeface="Wingdings"/>
              <a:buChar char="▪"/>
            </a:pPr>
            <a:r>
              <a:rPr lang="nl-NL" b="1" i="1" dirty="0"/>
              <a:t>Zelfvertrouwen en zelfwaarde:</a:t>
            </a:r>
            <a:r>
              <a:rPr lang="nl-NL" i="1" dirty="0"/>
              <a:t> Tijdens klassikale instructies lijkt hij afgeleid en hij friemelt vaak, wat kan wijzen op onzekerheid/ongemak.</a:t>
            </a:r>
            <a:endParaRPr lang="nl-NL" dirty="0"/>
          </a:p>
          <a:p>
            <a:pPr marL="1085850" lvl="2" indent="-171450" algn="just">
              <a:buFont typeface="Wingdings"/>
              <a:buChar char="▪"/>
            </a:pPr>
            <a:r>
              <a:rPr lang="nl-NL" i="1" dirty="0"/>
              <a:t>Hulpbronnen en toegang tot ondersteuning: Hij heeft geen vaste structuur thuis en mogelijk beperkte toegang tot extra taalondersteuning.</a:t>
            </a:r>
            <a:endParaRPr lang="nl-NL" dirty="0"/>
          </a:p>
          <a:p>
            <a:pPr marL="1085850" lvl="2" indent="-171450" algn="just">
              <a:buFont typeface="Wingdings"/>
              <a:buChar char="▪"/>
            </a:pPr>
            <a:r>
              <a:rPr lang="nl-NL" b="1" i="1" dirty="0"/>
              <a:t>Positieve leeromgeving:</a:t>
            </a:r>
            <a:r>
              <a:rPr lang="nl-NL" i="1" dirty="0"/>
              <a:t> Hij kijkt veel om zich heen en volgt anderen, in plaats van zelfstandig te handelen.</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Hij speelt meer naast anderen dan met hen en heeft moeite om echt mee te doen. Dit kan te maken hebben met de taalbarrière, waardoor hij minder makkelijk communiceert en zich wat afzondert.</a:t>
            </a:r>
            <a:endParaRPr lang="nl-NL" dirty="0"/>
          </a:p>
          <a:p>
            <a:pPr marL="1085850" lvl="2" indent="-171450" algn="just">
              <a:buFont typeface="Wingdings"/>
              <a:buChar char="▪"/>
            </a:pPr>
            <a:r>
              <a:rPr lang="nl-NL" b="1" i="1" dirty="0"/>
              <a:t>Mentale gezondheid:</a:t>
            </a:r>
            <a:r>
              <a:rPr lang="nl-NL" i="1" dirty="0"/>
              <a:t> Hij ervaart mogelijk stress door zijn thuissituatie en taalachterstand.</a:t>
            </a:r>
            <a:endParaRPr lang="nl-NL" dirty="0"/>
          </a:p>
          <a:p>
            <a:pPr marL="628650" lvl="1" indent="-171450" algn="just">
              <a:buFont typeface="Courier New"/>
              <a:buChar char="○"/>
            </a:pPr>
            <a:r>
              <a:rPr lang="nl-NL" b="1" i="1" dirty="0"/>
              <a:t>Bevorderende factoren: </a:t>
            </a:r>
            <a:endParaRPr lang="nl-NL" dirty="0"/>
          </a:p>
          <a:p>
            <a:pPr marL="1085850" lvl="2" indent="-171450" algn="just">
              <a:buFont typeface="Wingdings"/>
              <a:buChar char="▪"/>
            </a:pPr>
            <a:r>
              <a:rPr lang="nl-NL" b="1" i="1" dirty="0"/>
              <a:t>Sociale steun:</a:t>
            </a:r>
            <a:r>
              <a:rPr lang="nl-NL" i="1" dirty="0"/>
              <a:t> </a:t>
            </a:r>
            <a:r>
              <a:rPr lang="nl-NL" i="1" dirty="0" err="1"/>
              <a:t>Akram</a:t>
            </a:r>
            <a:r>
              <a:rPr lang="nl-NL" i="1" dirty="0"/>
              <a:t> heeft contact met zijn oudere broer op school en zoekt interactie met klasgenoten, vooral op het schoolplein.</a:t>
            </a:r>
            <a:endParaRPr lang="nl-NL" dirty="0"/>
          </a:p>
          <a:p>
            <a:pPr marL="1085850" lvl="2" indent="-171450" algn="just">
              <a:buFont typeface="Wingdings"/>
              <a:buChar char="▪"/>
            </a:pPr>
            <a:r>
              <a:rPr lang="nl-NL" b="1" i="1" dirty="0"/>
              <a:t>Zelfvertrouwen en zelfwaarde:</a:t>
            </a:r>
            <a:r>
              <a:rPr lang="nl-NL" i="1" dirty="0"/>
              <a:t> </a:t>
            </a:r>
            <a:r>
              <a:rPr lang="nl-NL" i="1" dirty="0" err="1"/>
              <a:t>Akram</a:t>
            </a:r>
            <a:r>
              <a:rPr lang="nl-NL" i="1" dirty="0"/>
              <a:t> zoekt contact en neemt initiatief in spel.</a:t>
            </a:r>
            <a:endParaRPr lang="nl-NL" dirty="0"/>
          </a:p>
          <a:p>
            <a:pPr marL="1085850" lvl="2" indent="-171450" algn="just">
              <a:buFont typeface="Wingdings"/>
              <a:buChar char="▪"/>
            </a:pPr>
            <a:r>
              <a:rPr lang="nl-NL" b="1" i="1" dirty="0"/>
              <a:t>Hulpbronnen en toegang tot ondersteuning:</a:t>
            </a:r>
            <a:r>
              <a:rPr lang="nl-NL" i="1" dirty="0"/>
              <a:t> De leerkracht en duo-leerkracht zijn alert op zijn behoeften en proberen hem te begeleiden.</a:t>
            </a:r>
            <a:endParaRPr lang="nl-NL" dirty="0"/>
          </a:p>
          <a:p>
            <a:pPr marL="1085850" lvl="2" indent="-171450" algn="just">
              <a:buFont typeface="Wingdings"/>
              <a:buChar char="▪"/>
            </a:pPr>
            <a:r>
              <a:rPr lang="nl-NL" b="1" i="1" dirty="0"/>
              <a:t>Positieve leeromgeving:</a:t>
            </a:r>
            <a:r>
              <a:rPr lang="nl-NL" i="1" dirty="0"/>
              <a:t> De school lijkt hem een veilige plek te bieden en de leerkracht houdt rekening met zijn situatie.</a:t>
            </a:r>
            <a:endParaRPr lang="nl-NL" dirty="0"/>
          </a:p>
          <a:p>
            <a:pPr marL="1085850" lvl="2" indent="-171450" algn="just">
              <a:buFont typeface="Wingdings"/>
              <a:buChar char="▪"/>
            </a:pPr>
            <a:r>
              <a:rPr lang="nl-NL" b="1" i="1" dirty="0"/>
              <a:t>Sterke </a:t>
            </a:r>
            <a:r>
              <a:rPr lang="nl-NL" b="1" i="1" dirty="0" err="1"/>
              <a:t>copingsmechanismen</a:t>
            </a:r>
            <a:r>
              <a:rPr lang="nl-NL" b="1" i="1" dirty="0"/>
              <a:t>:</a:t>
            </a:r>
            <a:r>
              <a:rPr lang="nl-NL" i="1" dirty="0"/>
              <a:t> Hij kijkt goed naar anderen om te begrijpen wat hij moet doen.</a:t>
            </a:r>
            <a:endParaRPr lang="nl-NL" dirty="0"/>
          </a:p>
          <a:p>
            <a:pPr marL="1085850" lvl="2" indent="-171450" algn="just">
              <a:buFont typeface="Wingdings"/>
              <a:buChar char="▪"/>
            </a:pPr>
            <a:r>
              <a:rPr lang="nl-NL" b="1" i="1" dirty="0"/>
              <a:t>Mentale gezondheid:</a:t>
            </a:r>
            <a:r>
              <a:rPr lang="nl-NL" i="1" dirty="0"/>
              <a:t> Hij toont nieuwsgierigheid en probeert te spelen met anderen.</a:t>
            </a:r>
            <a:endParaRPr lang="nl-NL" dirty="0"/>
          </a:p>
          <a:p>
            <a:endParaRPr lang="nl-NL">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a:ea typeface="Calibri"/>
                <a:cs typeface="Calibri"/>
              </a:rPr>
              <a:t>Voor de docent: in </a:t>
            </a:r>
            <a:r>
              <a:rPr lang="nl-NL" i="1"/>
              <a:t>Verhalen van kracht en kwetsbaarheid </a:t>
            </a:r>
            <a:r>
              <a:rPr lang="nl-NL" noProof="0">
                <a:ea typeface="Calibri"/>
                <a:cs typeface="Calibri"/>
              </a:rPr>
              <a:t>staan mogelijke antwoorden in Bijlage 4</a:t>
            </a:r>
            <a:r>
              <a:rPr lang="nl-NL">
                <a:ea typeface="Calibri"/>
                <a:cs typeface="Calibri"/>
              </a:rPr>
              <a:t> en hieronder:</a:t>
            </a:r>
          </a:p>
          <a:p>
            <a:pPr marL="171450" indent="-171450" algn="just">
              <a:buFont typeface="Aptos"/>
              <a:buChar char="•"/>
            </a:pPr>
            <a:r>
              <a:rPr lang="nl-NL"/>
              <a:t>Waarom zou deze leerling meer contact maken met jonge kinderen, denk je?</a:t>
            </a:r>
            <a:endParaRPr lang="nl-NL">
              <a:ea typeface="Calibri"/>
              <a:cs typeface="Calibri"/>
            </a:endParaRPr>
          </a:p>
          <a:p>
            <a:pPr marL="628650" lvl="1" indent="-171450" algn="just">
              <a:buFont typeface="Courier New"/>
              <a:buChar char="○"/>
            </a:pPr>
            <a:r>
              <a:rPr lang="nl-NL" i="1"/>
              <a:t>Jongere kinderen praten simpeler, met kortere zinnen en meer gebaren. Dat is voor </a:t>
            </a:r>
            <a:r>
              <a:rPr lang="nl-NL" i="1" err="1"/>
              <a:t>Akram</a:t>
            </a:r>
            <a:r>
              <a:rPr lang="nl-NL" i="1"/>
              <a:t> makkelijker te begrijpen.</a:t>
            </a:r>
            <a:endParaRPr lang="nl-NL"/>
          </a:p>
          <a:p>
            <a:pPr marL="628650" lvl="1" indent="-171450" algn="just">
              <a:buFont typeface="Courier New"/>
              <a:buChar char="○"/>
            </a:pPr>
            <a:r>
              <a:rPr lang="nl-NL" i="1"/>
              <a:t>Hun manier van spelen is vaak minder talig en meer fysiek, wat beter bij hem aansluit.</a:t>
            </a:r>
            <a:endParaRPr lang="nl-NL"/>
          </a:p>
          <a:p>
            <a:pPr marL="628650" lvl="1" indent="-171450" algn="just">
              <a:buFont typeface="Courier New"/>
              <a:buChar char="○"/>
            </a:pPr>
            <a:r>
              <a:rPr lang="nl-NL" i="1"/>
              <a:t>Ze zijn minder kritisch op taalgebruik, dus hij voelt waarschijnlijk minder druk om perfect te praten.</a:t>
            </a:r>
            <a:endParaRPr lang="nl-NL"/>
          </a:p>
          <a:p>
            <a:pPr marL="171450" indent="-171450" algn="just">
              <a:buFont typeface="Aptos"/>
              <a:buChar char="•"/>
            </a:pPr>
            <a:r>
              <a:rPr lang="nl-NL"/>
              <a:t>Stel; je krijgt deze leerling in de klas. Is dit verhaal voldoende helder voor je? Welke vragen zou je graag willen stellen (aan bijv. de huidige leerkracht en de ouders) om nog beter zicht te hebben op wat wel of niet werkt bij deze leerling?</a:t>
            </a:r>
            <a:endParaRPr lang="nl-NL">
              <a:ea typeface="Calibri"/>
              <a:cs typeface="Calibri"/>
            </a:endParaRPr>
          </a:p>
          <a:p>
            <a:pPr marL="628650" lvl="1" indent="-171450" algn="just">
              <a:buFont typeface="Courier New"/>
              <a:buChar char="○"/>
            </a:pPr>
            <a:r>
              <a:rPr lang="nl-NL" b="1" i="1"/>
              <a:t>Vragen aan de huidige leerkracht:</a:t>
            </a:r>
            <a:endParaRPr lang="nl-NL"/>
          </a:p>
          <a:p>
            <a:pPr marL="1085850" lvl="2" indent="-171450" algn="just">
              <a:buFont typeface="Wingdings"/>
              <a:buChar char="▪"/>
            </a:pPr>
            <a:r>
              <a:rPr lang="nl-NL" i="1"/>
              <a:t>Hoe verloopt zijn taalontwikkeling? Welke woorden of zinnen begrijpt of gebruikt hij al?</a:t>
            </a:r>
            <a:endParaRPr lang="nl-NL"/>
          </a:p>
          <a:p>
            <a:pPr marL="1085850" lvl="2" indent="-171450" algn="just">
              <a:buFont typeface="Wingdings"/>
              <a:buChar char="▪"/>
            </a:pPr>
            <a:r>
              <a:rPr lang="nl-NL" i="1"/>
              <a:t>Werkt visuele ondersteuning zoals pictogrammen of gebaren goed bij hem?</a:t>
            </a:r>
            <a:endParaRPr lang="nl-NL"/>
          </a:p>
          <a:p>
            <a:pPr marL="1085850" lvl="2" indent="-171450" algn="just">
              <a:buFont typeface="Wingdings"/>
              <a:buChar char="▪"/>
            </a:pPr>
            <a:r>
              <a:rPr lang="nl-NL" i="1"/>
              <a:t>Zijn er specifieke momenten waarop hij veel stress lijkt te ervaren in de klas?</a:t>
            </a:r>
            <a:endParaRPr lang="nl-NL"/>
          </a:p>
          <a:p>
            <a:pPr marL="1085850" lvl="2" indent="-171450" algn="just">
              <a:buFont typeface="Wingdings"/>
              <a:buChar char="▪"/>
            </a:pPr>
            <a:r>
              <a:rPr lang="nl-NL" i="1"/>
              <a:t>Hoe is zijn interactie met andere leerlingen, zowel tijdens de les als tijdens het spelen?</a:t>
            </a:r>
            <a:endParaRPr lang="nl-NL"/>
          </a:p>
          <a:p>
            <a:pPr marL="628650" lvl="1" indent="-171450" algn="just">
              <a:buFont typeface="Courier New"/>
              <a:buChar char="○"/>
            </a:pPr>
            <a:r>
              <a:rPr lang="nl-NL" b="1" i="1"/>
              <a:t>Vragen aan de ouder(s):</a:t>
            </a:r>
            <a:endParaRPr lang="nl-NL"/>
          </a:p>
          <a:p>
            <a:pPr marL="1085850" lvl="2" indent="-171450" algn="just">
              <a:buFont typeface="Wingdings"/>
              <a:buChar char="▪"/>
            </a:pPr>
            <a:r>
              <a:rPr lang="nl-NL" i="1"/>
              <a:t>Hoe ervaart </a:t>
            </a:r>
            <a:r>
              <a:rPr lang="nl-NL" i="1" err="1"/>
              <a:t>Akram</a:t>
            </a:r>
            <a:r>
              <a:rPr lang="nl-NL" i="1"/>
              <a:t> thuis zijn leefomgeving? Heeft hij rust om te slapen en te leren?</a:t>
            </a:r>
            <a:endParaRPr lang="nl-NL"/>
          </a:p>
          <a:p>
            <a:pPr marL="1085850" lvl="2" indent="-171450" algn="just">
              <a:buFont typeface="Wingdings"/>
              <a:buChar char="▪"/>
            </a:pPr>
            <a:r>
              <a:rPr lang="nl-NL" i="1"/>
              <a:t>Wat vindt hij leuk aan school? Zijn er dingen waar hij juist tegenop ziet?</a:t>
            </a:r>
            <a:endParaRPr lang="nl-NL"/>
          </a:p>
          <a:p>
            <a:pPr marL="1085850" lvl="2" indent="-171450" algn="just">
              <a:buFont typeface="Wingdings"/>
              <a:buChar char="▪"/>
            </a:pPr>
            <a:r>
              <a:rPr lang="nl-NL" i="1"/>
              <a:t>Hoe ziet een normale schooldag eruit voor hem buiten schooltijd?</a:t>
            </a:r>
            <a:endParaRPr lang="nl-NL"/>
          </a:p>
          <a:p>
            <a:pPr marL="171450" indent="-171450" algn="just">
              <a:buFont typeface="Aptos"/>
              <a:buChar char="•"/>
            </a:pPr>
            <a:r>
              <a:rPr lang="nl-NL"/>
              <a:t>Wat zou jij doen om deze leerling te ondersteunen?</a:t>
            </a:r>
            <a:endParaRPr lang="nl-NL">
              <a:ea typeface="Calibri"/>
              <a:cs typeface="Calibri"/>
            </a:endParaRPr>
          </a:p>
          <a:p>
            <a:pPr marL="628650" lvl="1" indent="-171450" algn="just">
              <a:buFont typeface="Courier New"/>
              <a:buChar char="○"/>
            </a:pPr>
            <a:r>
              <a:rPr lang="nl-NL" i="1"/>
              <a:t>Zie “Tips van de leerkracht”.</a:t>
            </a:r>
            <a:endParaRPr lang="nl-NL"/>
          </a:p>
          <a:p>
            <a:endParaRPr lang="nl-NL">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a:t>Kies als docent een paar tips uit die je toelicht, niet alles expliciet toelichten in verband met de hoeveelheid tips.</a:t>
            </a: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1296356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Mogelijke werkvorm:</a:t>
            </a:r>
            <a:endParaRPr lang="nl-NL">
              <a:solidFill>
                <a:srgbClr val="444444"/>
              </a:solidFill>
            </a:endParaRPr>
          </a:p>
          <a:p>
            <a:pPr marL="171450" indent="-171450">
              <a:buFont typeface="Arial,Sans-Serif"/>
              <a:buChar char="•"/>
            </a:pPr>
            <a:r>
              <a:rPr lang="nl-NL"/>
              <a:t>De studenten werken in drietallen ieder een moment uit en koppelen dit daarna aan elkaar terug binnen het groepje.</a:t>
            </a:r>
            <a:endParaRPr lang="en-US">
              <a:solidFill>
                <a:srgbClr val="444444"/>
              </a:solidFill>
            </a:endParaRPr>
          </a:p>
          <a:p>
            <a:endParaRPr lang="nl-NL">
              <a:solidFill>
                <a:srgbClr val="444444"/>
              </a:solidFill>
            </a:endParaRPr>
          </a:p>
          <a:p>
            <a:r>
              <a:rPr lang="nl-NL" noProof="0"/>
              <a:t>Voor de docent: in </a:t>
            </a:r>
            <a:r>
              <a:rPr lang="nl-NL" i="1"/>
              <a:t>Verhalen van kracht en kwetsbaarheid </a:t>
            </a:r>
            <a:r>
              <a:rPr lang="nl-NL" noProof="0"/>
              <a:t>staan mogelijke antwoorden in Bijlage 4</a:t>
            </a:r>
            <a:r>
              <a:rPr lang="nl-NL"/>
              <a:t> en hieronder:</a:t>
            </a:r>
            <a:endParaRPr lang="nl-NL">
              <a:ea typeface="Calibri"/>
              <a:cs typeface="Calibri"/>
            </a:endParaRPr>
          </a:p>
          <a:p>
            <a:pPr marL="171450" indent="-171450" algn="just">
              <a:buFont typeface="Aptos"/>
              <a:buChar char="•"/>
            </a:pPr>
            <a:r>
              <a:rPr lang="nl-NL"/>
              <a:t>Als jij </a:t>
            </a:r>
            <a:r>
              <a:rPr lang="nl-NL" err="1"/>
              <a:t>Akram</a:t>
            </a:r>
            <a:r>
              <a:rPr lang="nl-NL"/>
              <a:t> eens zou mogen observeren tijdens deze verschillende momenten (klassikale instructie, zelfstandig werken, overgangsmomenten), waar zou je dan op letten?</a:t>
            </a:r>
            <a:endParaRPr lang="nl-NL">
              <a:ea typeface="Calibri"/>
              <a:cs typeface="Calibri"/>
            </a:endParaRPr>
          </a:p>
          <a:p>
            <a:pPr marL="628650" lvl="1" indent="-171450" algn="just">
              <a:buFont typeface="Courier New"/>
              <a:buChar char="○"/>
            </a:pPr>
            <a:r>
              <a:rPr lang="nl-NL" b="1" i="1"/>
              <a:t>Klassikale instructie:</a:t>
            </a:r>
            <a:endParaRPr lang="nl-NL"/>
          </a:p>
          <a:p>
            <a:pPr marL="1085850" lvl="2" indent="-171450" algn="just">
              <a:buFont typeface="Wingdings"/>
              <a:buChar char="▪"/>
            </a:pPr>
            <a:r>
              <a:rPr lang="nl-NL" i="1"/>
              <a:t>Hoe lang kan </a:t>
            </a:r>
            <a:r>
              <a:rPr lang="nl-NL" i="1" err="1"/>
              <a:t>Akram</a:t>
            </a:r>
            <a:r>
              <a:rPr lang="nl-NL" i="1"/>
              <a:t> zich concentreren op de les? Hoe snel raakt hij afgeleid?</a:t>
            </a:r>
            <a:endParaRPr lang="nl-NL"/>
          </a:p>
          <a:p>
            <a:pPr marL="1085850" lvl="2" indent="-171450" algn="just">
              <a:buFont typeface="Wingdings"/>
              <a:buChar char="▪"/>
            </a:pPr>
            <a:r>
              <a:rPr lang="nl-NL" i="1"/>
              <a:t>Wat doet </a:t>
            </a:r>
            <a:r>
              <a:rPr lang="nl-NL" i="1" err="1"/>
              <a:t>Akram</a:t>
            </a:r>
            <a:r>
              <a:rPr lang="nl-NL" i="1"/>
              <a:t> als hij afgeleid is, kijkt hij rond, maakt hij fysiek contact met anderen, of vertoont hij ander onrustig gedrag?</a:t>
            </a:r>
            <a:endParaRPr lang="nl-NL"/>
          </a:p>
          <a:p>
            <a:pPr marL="1085850" lvl="2" indent="-171450" algn="just">
              <a:buFont typeface="Wingdings"/>
              <a:buChar char="▪"/>
            </a:pPr>
            <a:r>
              <a:rPr lang="nl-NL" i="1"/>
              <a:t>Heeft hij moeite met het volgen van de instructies? Hoe reageert hij wanneer anderen vragen stellen of antwoorden geven?</a:t>
            </a:r>
            <a:endParaRPr lang="nl-NL"/>
          </a:p>
          <a:p>
            <a:pPr marL="628650" lvl="1" indent="-171450" algn="just">
              <a:buFont typeface="Courier New"/>
              <a:buChar char="○"/>
            </a:pPr>
            <a:r>
              <a:rPr lang="nl-NL" b="1"/>
              <a:t>Zelfstandig werken:</a:t>
            </a:r>
            <a:endParaRPr lang="nl-NL"/>
          </a:p>
          <a:p>
            <a:pPr marL="1085850" lvl="2" indent="-171450" algn="just">
              <a:buFont typeface="Wingdings"/>
              <a:buChar char="▪"/>
            </a:pPr>
            <a:r>
              <a:rPr lang="nl-NL" i="1"/>
              <a:t>Hoe zoekt </a:t>
            </a:r>
            <a:r>
              <a:rPr lang="nl-NL" i="1" err="1"/>
              <a:t>Akram</a:t>
            </a:r>
            <a:r>
              <a:rPr lang="nl-NL" i="1"/>
              <a:t> contact met andere kinderen? Is dit gedrag consistent of varieert dit?</a:t>
            </a:r>
            <a:endParaRPr lang="nl-NL"/>
          </a:p>
          <a:p>
            <a:pPr marL="1085850" lvl="2" indent="-171450" algn="just">
              <a:buFont typeface="Wingdings"/>
              <a:buChar char="▪"/>
            </a:pPr>
            <a:r>
              <a:rPr lang="nl-NL" i="1"/>
              <a:t>Hoe gaat hij om met het zoeken van aansluiting bij andere kinderen?</a:t>
            </a:r>
            <a:endParaRPr lang="nl-NL"/>
          </a:p>
          <a:p>
            <a:pPr marL="1085850" lvl="2" indent="-171450" algn="just">
              <a:buFont typeface="Wingdings"/>
              <a:buChar char="▪"/>
            </a:pPr>
            <a:r>
              <a:rPr lang="nl-NL" i="1"/>
              <a:t>Gedraagt hij zich impulsief of probeert hij gestructureerd te werken?</a:t>
            </a:r>
            <a:endParaRPr lang="nl-NL"/>
          </a:p>
          <a:p>
            <a:pPr marL="628650" lvl="1" indent="-171450" algn="just">
              <a:buFont typeface="Courier New"/>
              <a:buChar char="○"/>
            </a:pPr>
            <a:r>
              <a:rPr lang="nl-NL" b="1"/>
              <a:t>Overgangsmomenten:</a:t>
            </a:r>
            <a:endParaRPr lang="nl-NL"/>
          </a:p>
          <a:p>
            <a:pPr marL="1085850" lvl="2" indent="-171450" algn="just">
              <a:buFont typeface="Wingdings"/>
              <a:buChar char="▪"/>
            </a:pPr>
            <a:r>
              <a:rPr lang="nl-NL" i="1"/>
              <a:t>Hoe volgt </a:t>
            </a:r>
            <a:r>
              <a:rPr lang="nl-NL" i="1" err="1"/>
              <a:t>Akram</a:t>
            </a:r>
            <a:r>
              <a:rPr lang="nl-NL" i="1"/>
              <a:t> de groep tijdens overgangsmomenten? Kijkt hij naar anderen voor begeleiding?</a:t>
            </a:r>
            <a:endParaRPr lang="nl-NL"/>
          </a:p>
          <a:p>
            <a:pPr marL="1085850" lvl="2" indent="-171450" algn="just">
              <a:buFont typeface="Wingdings"/>
              <a:buChar char="▪"/>
            </a:pPr>
            <a:r>
              <a:rPr lang="nl-NL" i="1"/>
              <a:t>Gedraagt hij zich als volger of zoekt hij actief naar andere manieren om zich te verbinden? </a:t>
            </a:r>
            <a:endParaRPr lang="nl-NL"/>
          </a:p>
          <a:p>
            <a:pPr marL="171450" indent="-171450" algn="just">
              <a:buFont typeface="Aptos"/>
              <a:buChar char="•"/>
            </a:pPr>
            <a:r>
              <a:rPr lang="nl-NL"/>
              <a:t>Hoe zou je tijdens de verschillende momenten (klassikale instructie, zelfstandig werken, overgangsmomenten) nog meer rekening kunnen houden met </a:t>
            </a:r>
            <a:r>
              <a:rPr lang="nl-NL" err="1"/>
              <a:t>Akram</a:t>
            </a:r>
            <a:r>
              <a:rPr lang="nl-NL"/>
              <a:t> zijn onderwijsbehoefte?</a:t>
            </a:r>
            <a:endParaRPr lang="nl-NL">
              <a:ea typeface="Calibri"/>
              <a:cs typeface="Calibri"/>
            </a:endParaRPr>
          </a:p>
          <a:p>
            <a:pPr marL="628650" lvl="1" indent="-171450" algn="just">
              <a:buFont typeface="Courier New"/>
              <a:buChar char="○"/>
            </a:pPr>
            <a:r>
              <a:rPr lang="nl-NL" b="1" i="1"/>
              <a:t>Klassikale instructie: </a:t>
            </a:r>
            <a:endParaRPr lang="nl-NL"/>
          </a:p>
          <a:p>
            <a:pPr marL="1085850" lvl="2" indent="-171450" algn="just">
              <a:buFont typeface="Wingdings"/>
              <a:buChar char="▪"/>
            </a:pPr>
            <a:r>
              <a:rPr lang="nl-NL" b="1" i="1"/>
              <a:t>Differentiatie:</a:t>
            </a:r>
            <a:r>
              <a:rPr lang="nl-NL" i="1"/>
              <a:t> Geef </a:t>
            </a:r>
            <a:r>
              <a:rPr lang="nl-NL" i="1" err="1"/>
              <a:t>Akram</a:t>
            </a:r>
            <a:r>
              <a:rPr lang="nl-NL" i="1"/>
              <a:t> extra visuele of fysieke aanwijzingen tijdens de instructie. Dit kan hem helpen om zich beter te concentreren en de les beter te volgen. Bijvoorbeeld: het gebruik van pictogrammen, gebaren of het aanduiden van belangrijke punten op het bord.</a:t>
            </a:r>
            <a:endParaRPr lang="nl-NL"/>
          </a:p>
          <a:p>
            <a:pPr marL="1085850" lvl="2" indent="-171450" algn="just">
              <a:buFont typeface="Wingdings"/>
              <a:buChar char="▪"/>
            </a:pPr>
            <a:r>
              <a:rPr lang="nl-NL" b="1" i="1"/>
              <a:t>Kleine groepen of extra begeleiding:</a:t>
            </a:r>
            <a:r>
              <a:rPr lang="nl-NL" i="1"/>
              <a:t> Laat </a:t>
            </a:r>
            <a:r>
              <a:rPr lang="nl-NL" i="1" err="1"/>
              <a:t>Akram</a:t>
            </a:r>
            <a:r>
              <a:rPr lang="nl-NL" i="1"/>
              <a:t> af en toe in een kleinere groep werken waar hij meer gerichte aandacht krijgt en minder afleiding heeft.</a:t>
            </a:r>
            <a:endParaRPr lang="nl-NL"/>
          </a:p>
          <a:p>
            <a:pPr marL="1085850" lvl="2" indent="-171450" algn="just">
              <a:buFont typeface="Wingdings"/>
              <a:buChar char="▪"/>
            </a:pPr>
            <a:r>
              <a:rPr lang="nl-NL" b="1" i="1"/>
              <a:t>Pauzes:</a:t>
            </a:r>
            <a:r>
              <a:rPr lang="nl-NL" i="1"/>
              <a:t> Zorg voor korte pauzes of rustmomenten, zodat hij zijn energie kan verbruiken en zijn focus weer kan herstellen.</a:t>
            </a:r>
            <a:endParaRPr lang="nl-NL"/>
          </a:p>
          <a:p>
            <a:pPr marL="628650" lvl="1" indent="-171450" algn="just">
              <a:buFont typeface="Courier New"/>
              <a:buChar char="○"/>
            </a:pPr>
            <a:r>
              <a:rPr lang="nl-NL" b="1" i="1"/>
              <a:t>Zelfstandig werken:</a:t>
            </a:r>
            <a:endParaRPr lang="nl-NL"/>
          </a:p>
          <a:p>
            <a:pPr marL="1085850" lvl="2" indent="-171450" algn="just">
              <a:buFont typeface="Wingdings"/>
              <a:buChar char="▪"/>
            </a:pPr>
            <a:r>
              <a:rPr lang="nl-NL" b="1" i="1"/>
              <a:t>Versterken van positieve sociale interacties:</a:t>
            </a:r>
            <a:r>
              <a:rPr lang="nl-NL" i="1"/>
              <a:t> Aangezien </a:t>
            </a:r>
            <a:r>
              <a:rPr lang="nl-NL" i="1" err="1"/>
              <a:t>Akram</a:t>
            </a:r>
            <a:r>
              <a:rPr lang="nl-NL" i="1"/>
              <a:t> moeite heeft met verbale communicatie, kun je hem koppelen aan leerlingen die visueel of fysiek communiceren en die goed met hem kunnen samenwerken.</a:t>
            </a:r>
            <a:endParaRPr lang="nl-NL"/>
          </a:p>
          <a:p>
            <a:pPr marL="1085850" lvl="2" indent="-171450" algn="just">
              <a:buFont typeface="Wingdings"/>
              <a:buChar char="▪"/>
            </a:pPr>
            <a:r>
              <a:rPr lang="nl-NL" b="1" i="1"/>
              <a:t>Structureren van het spel:</a:t>
            </a:r>
            <a:r>
              <a:rPr lang="nl-NL" i="1"/>
              <a:t> </a:t>
            </a:r>
            <a:r>
              <a:rPr lang="nl-NL" i="1" err="1"/>
              <a:t>Akram</a:t>
            </a:r>
            <a:r>
              <a:rPr lang="nl-NL" i="1"/>
              <a:t> zou baat kunnen hebben bij meer gestructureerde speelmomenten, waarin er duidelijkere richtlijnen zijn voor spel en interactie. Dit kan hem helpen zich beter te concentreren en minder impulsief te zijn.</a:t>
            </a:r>
            <a:endParaRPr lang="nl-NL"/>
          </a:p>
          <a:p>
            <a:pPr marL="1085850" lvl="2" indent="-171450" algn="just">
              <a:buFont typeface="Wingdings"/>
              <a:buChar char="▪"/>
            </a:pPr>
            <a:r>
              <a:rPr lang="nl-NL" b="1" i="1"/>
              <a:t>Visuele of fysieke ondersteuning:</a:t>
            </a:r>
            <a:r>
              <a:rPr lang="nl-NL" i="1"/>
              <a:t> Zoals het gebruik van pictogrammen of gebaren om te helpen bij het begrijpen van de verwachtingen.</a:t>
            </a:r>
            <a:endParaRPr lang="nl-NL"/>
          </a:p>
          <a:p>
            <a:pPr marL="628650" lvl="1" indent="-171450" algn="just">
              <a:buFont typeface="Courier New"/>
              <a:buChar char="○"/>
            </a:pPr>
            <a:r>
              <a:rPr lang="nl-NL" b="1" i="1"/>
              <a:t>Overgangsmomenten:</a:t>
            </a:r>
            <a:endParaRPr lang="nl-NL"/>
          </a:p>
          <a:p>
            <a:pPr marL="1085850" lvl="2" indent="-171450" algn="just">
              <a:buFont typeface="Wingdings"/>
              <a:buChar char="▪"/>
            </a:pPr>
            <a:r>
              <a:rPr lang="nl-NL" b="1" i="1"/>
              <a:t>Duidelijke en gestructureerde overgangsinstructies:</a:t>
            </a:r>
            <a:r>
              <a:rPr lang="nl-NL" i="1"/>
              <a:t> Gebruik visuele hulpmiddelen zoals agenda’s of tijdschema’s om </a:t>
            </a:r>
            <a:r>
              <a:rPr lang="nl-NL" i="1" err="1"/>
              <a:t>Akram</a:t>
            </a:r>
            <a:r>
              <a:rPr lang="nl-NL" i="1"/>
              <a:t> te helpen begrijpen wat er van hem verwacht wordt tijdens overgangsmomenten. </a:t>
            </a:r>
            <a:endParaRPr lang="nl-NL"/>
          </a:p>
          <a:p>
            <a:pPr marL="1085850" lvl="2" indent="-171450" algn="just">
              <a:buFont typeface="Wingdings"/>
              <a:buChar char="▪"/>
            </a:pPr>
            <a:r>
              <a:rPr lang="nl-NL" b="1" i="1"/>
              <a:t>Gedragssteun:</a:t>
            </a:r>
            <a:r>
              <a:rPr lang="nl-NL" i="1"/>
              <a:t> Geef duidelijke, consistente aanwijzingen voor het volgen van de groep en bied eventueel een buddy-systeem aan om hem in het proces te ondersteunen.</a:t>
            </a:r>
            <a:endParaRPr lang="nl-NL"/>
          </a:p>
          <a:p>
            <a:endParaRPr lang="nl-NL">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Mogelijke</a:t>
            </a:r>
            <a:r>
              <a:rPr lang="en-US"/>
              <a:t> </a:t>
            </a:r>
            <a:r>
              <a:rPr lang="en-US" err="1"/>
              <a:t>werkvormen</a:t>
            </a:r>
            <a:r>
              <a:rPr lang="en-US"/>
              <a:t>:</a:t>
            </a:r>
            <a:endParaRPr lang="en-US">
              <a:solidFill>
                <a:srgbClr val="444444"/>
              </a:solidFill>
            </a:endParaRPr>
          </a:p>
          <a:p>
            <a:r>
              <a:rPr lang="en-US" err="1"/>
              <a:t>Schaalwandelen</a:t>
            </a:r>
            <a:r>
              <a:rPr lang="en-US"/>
              <a:t>: in het </a:t>
            </a:r>
            <a:r>
              <a:rPr lang="en-US" err="1"/>
              <a:t>lokaal</a:t>
            </a:r>
            <a:r>
              <a:rPr lang="en-US"/>
              <a:t> links is 1 (heel </a:t>
            </a:r>
            <a:r>
              <a:rPr lang="en-US" err="1"/>
              <a:t>laag</a:t>
            </a:r>
            <a:r>
              <a:rPr lang="en-US"/>
              <a:t>) </a:t>
            </a:r>
            <a:r>
              <a:rPr lang="en-US" err="1"/>
              <a:t>en</a:t>
            </a:r>
            <a:r>
              <a:rPr lang="en-US"/>
              <a:t> </a:t>
            </a:r>
            <a:r>
              <a:rPr lang="en-US" err="1"/>
              <a:t>rechts</a:t>
            </a:r>
            <a:r>
              <a:rPr lang="en-US"/>
              <a:t> is 5 (heel </a:t>
            </a:r>
            <a:r>
              <a:rPr lang="en-US" err="1"/>
              <a:t>hoog</a:t>
            </a:r>
            <a:r>
              <a:rPr lang="en-US"/>
              <a:t>) </a:t>
            </a:r>
            <a:r>
              <a:rPr lang="en-US" err="1"/>
              <a:t>gevoel</a:t>
            </a:r>
            <a:r>
              <a:rPr lang="en-US"/>
              <a:t> van TSE, </a:t>
            </a:r>
            <a:r>
              <a:rPr lang="en-US" err="1"/>
              <a:t>waar</a:t>
            </a:r>
            <a:r>
              <a:rPr lang="en-US"/>
              <a:t> </a:t>
            </a:r>
            <a:r>
              <a:rPr lang="en-US" err="1"/>
              <a:t>plaatst</a:t>
            </a:r>
            <a:r>
              <a:rPr lang="en-US"/>
              <a:t> de student </a:t>
            </a:r>
            <a:r>
              <a:rPr lang="en-US" err="1"/>
              <a:t>zichzelf</a:t>
            </a:r>
            <a:r>
              <a:rPr lang="en-US"/>
              <a:t>? Dit </a:t>
            </a:r>
            <a:r>
              <a:rPr lang="en-US" err="1"/>
              <a:t>vervolgens</a:t>
            </a:r>
            <a:r>
              <a:rPr lang="en-US"/>
              <a:t> </a:t>
            </a:r>
            <a:r>
              <a:rPr lang="en-US" err="1"/>
              <a:t>klassikaal</a:t>
            </a:r>
            <a:r>
              <a:rPr lang="en-US"/>
              <a:t> </a:t>
            </a:r>
            <a:r>
              <a:rPr lang="en-US" err="1"/>
              <a:t>bespreken</a:t>
            </a:r>
            <a:r>
              <a:rPr lang="en-US"/>
              <a:t>.</a:t>
            </a:r>
            <a:endParaRPr lang="en-US">
              <a:solidFill>
                <a:srgbClr val="444444"/>
              </a:solidFill>
            </a:endParaRPr>
          </a:p>
          <a:p>
            <a:r>
              <a:rPr lang="en-US"/>
              <a:t>Schaal op je hand: </a:t>
            </a:r>
            <a:r>
              <a:rPr lang="en-US" err="1"/>
              <a:t>Studenten</a:t>
            </a:r>
            <a:r>
              <a:rPr lang="en-US"/>
              <a:t> </a:t>
            </a:r>
            <a:r>
              <a:rPr lang="en-US" err="1"/>
              <a:t>denken</a:t>
            </a:r>
            <a:r>
              <a:rPr lang="en-US"/>
              <a:t> met de </a:t>
            </a:r>
            <a:r>
              <a:rPr lang="en-US" err="1"/>
              <a:t>ogen</a:t>
            </a:r>
            <a:r>
              <a:rPr lang="en-US"/>
              <a:t> </a:t>
            </a:r>
            <a:r>
              <a:rPr lang="en-US" err="1"/>
              <a:t>dicht</a:t>
            </a:r>
            <a:r>
              <a:rPr lang="en-US"/>
              <a:t> </a:t>
            </a:r>
            <a:r>
              <a:rPr lang="en-US" err="1"/>
              <a:t>na</a:t>
            </a:r>
            <a:r>
              <a:rPr lang="en-US"/>
              <a:t> hoe ze </a:t>
            </a:r>
            <a:r>
              <a:rPr lang="en-US" err="1"/>
              <a:t>zichzelf</a:t>
            </a:r>
            <a:r>
              <a:rPr lang="en-US"/>
              <a:t> </a:t>
            </a:r>
            <a:r>
              <a:rPr lang="en-US" err="1"/>
              <a:t>inschalen</a:t>
            </a:r>
            <a:r>
              <a:rPr lang="en-US"/>
              <a:t> </a:t>
            </a:r>
            <a:r>
              <a:rPr lang="en-US" err="1"/>
              <a:t>en</a:t>
            </a:r>
            <a:r>
              <a:rPr lang="en-US"/>
              <a:t> laten </a:t>
            </a:r>
            <a:r>
              <a:rPr lang="en-US" err="1"/>
              <a:t>dit</a:t>
            </a:r>
            <a:r>
              <a:rPr lang="en-US"/>
              <a:t> </a:t>
            </a:r>
            <a:r>
              <a:rPr lang="en-US" err="1"/>
              <a:t>zien</a:t>
            </a:r>
            <a:r>
              <a:rPr lang="en-US"/>
              <a:t> met het </a:t>
            </a:r>
            <a:r>
              <a:rPr lang="en-US" err="1"/>
              <a:t>aantal</a:t>
            </a:r>
            <a:r>
              <a:rPr lang="en-US"/>
              <a:t> </a:t>
            </a:r>
            <a:r>
              <a:rPr lang="en-US" err="1"/>
              <a:t>vingers</a:t>
            </a:r>
            <a:r>
              <a:rPr lang="en-US"/>
              <a:t>: 1 (heel </a:t>
            </a:r>
            <a:r>
              <a:rPr lang="en-US" err="1"/>
              <a:t>laag</a:t>
            </a:r>
            <a:r>
              <a:rPr lang="en-US"/>
              <a:t>) </a:t>
            </a:r>
            <a:r>
              <a:rPr lang="en-US" err="1"/>
              <a:t>en</a:t>
            </a:r>
            <a:r>
              <a:rPr lang="en-US"/>
              <a:t> </a:t>
            </a:r>
            <a:r>
              <a:rPr lang="en-US" err="1"/>
              <a:t>rechts</a:t>
            </a:r>
            <a:r>
              <a:rPr lang="en-US"/>
              <a:t> is 5 (heel </a:t>
            </a:r>
            <a:r>
              <a:rPr lang="en-US" err="1"/>
              <a:t>hoog</a:t>
            </a:r>
            <a:r>
              <a:rPr lang="en-US"/>
              <a:t>) </a:t>
            </a:r>
            <a:r>
              <a:rPr lang="en-US" err="1"/>
              <a:t>gevoel</a:t>
            </a:r>
            <a:r>
              <a:rPr lang="en-US"/>
              <a:t> van TSE. Dit </a:t>
            </a:r>
            <a:r>
              <a:rPr lang="en-US" err="1"/>
              <a:t>vervolgens</a:t>
            </a:r>
            <a:r>
              <a:rPr lang="en-US"/>
              <a:t> </a:t>
            </a:r>
            <a:r>
              <a:rPr lang="en-US" err="1"/>
              <a:t>klassikaal</a:t>
            </a:r>
            <a:r>
              <a:rPr lang="en-US"/>
              <a:t> </a:t>
            </a:r>
            <a:r>
              <a:rPr lang="en-US" err="1"/>
              <a:t>bespreken</a:t>
            </a:r>
            <a:r>
              <a:rPr lang="en-US"/>
              <a:t>.</a:t>
            </a:r>
          </a:p>
        </p:txBody>
      </p:sp>
      <p:sp>
        <p:nvSpPr>
          <p:cNvPr id="4" name="Slide Number Placehold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934161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Mogelijke werkvorm:</a:t>
            </a:r>
            <a:endParaRPr lang="en-US">
              <a:solidFill>
                <a:srgbClr val="444444"/>
              </a:solidFill>
            </a:endParaRPr>
          </a:p>
          <a:p>
            <a:r>
              <a:rPr lang="nl-NL"/>
              <a:t>De docent kan de studenten antwoorden laten invoeren in de </a:t>
            </a:r>
            <a:r>
              <a:rPr lang="nl-NL" err="1"/>
              <a:t>Padlet</a:t>
            </a:r>
            <a:r>
              <a:rPr lang="nl-NL"/>
              <a:t> of </a:t>
            </a:r>
            <a:r>
              <a:rPr lang="nl-NL" err="1"/>
              <a:t>Mentimeter</a:t>
            </a:r>
            <a:r>
              <a:rPr lang="nl-NL"/>
              <a:t>. En dit klassikaal bespreken.</a:t>
            </a:r>
            <a:endParaRPr lang="nl-NL">
              <a:solidFill>
                <a:srgbClr val="444444"/>
              </a:solidFill>
            </a:endParaRPr>
          </a:p>
          <a:p>
            <a:endParaRPr lang="nl-NL">
              <a:solidFill>
                <a:srgbClr val="444444"/>
              </a:solidFill>
            </a:endParaRPr>
          </a:p>
          <a:p>
            <a:r>
              <a:rPr lang="nl-NL" noProof="0"/>
              <a:t>Voor de docent in </a:t>
            </a:r>
            <a:r>
              <a:rPr lang="nl-NL" i="1"/>
              <a:t>Verhalen van kracht en kwetsbaarheid </a:t>
            </a:r>
            <a:r>
              <a:rPr lang="nl-NL" noProof="0"/>
              <a:t>staan mogelijke antwoorden in Bijlage 4</a:t>
            </a:r>
            <a:r>
              <a:rPr lang="nl-NL"/>
              <a:t> en hieronder:</a:t>
            </a:r>
            <a:endParaRPr lang="nl-NL">
              <a:ea typeface="Calibri"/>
              <a:cs typeface="Calibri"/>
            </a:endParaRPr>
          </a:p>
          <a:p>
            <a:pPr marL="285750" indent="-285750" algn="just">
              <a:buFont typeface="Aptos"/>
              <a:buChar char="•"/>
            </a:pPr>
            <a:r>
              <a:rPr lang="nl-NL" b="1"/>
              <a:t>Hoog gevoel van Teacher </a:t>
            </a:r>
            <a:r>
              <a:rPr lang="nl-NL" b="1" err="1"/>
              <a:t>Self-Efficacy</a:t>
            </a:r>
            <a:r>
              <a:rPr lang="nl-NL" b="1"/>
              <a:t> in pre-teaching:</a:t>
            </a:r>
            <a:r>
              <a:rPr lang="nl-NL"/>
              <a:t> Mirjam geeft aan een hoog gevoel van Teacher </a:t>
            </a:r>
            <a:r>
              <a:rPr lang="nl-NL" err="1"/>
              <a:t>Self-Efficacy</a:t>
            </a:r>
            <a:r>
              <a:rPr lang="nl-NL"/>
              <a:t> te ervaren bij het aanbieden van pre-teaching bij </a:t>
            </a:r>
            <a:r>
              <a:rPr lang="nl-NL" err="1"/>
              <a:t>Akram</a:t>
            </a:r>
            <a:r>
              <a:rPr lang="nl-NL"/>
              <a:t>. Maak gebruik van het NRO-rapport ‘Differentiatie in de klas: wat werkt?’ (2019): Welke cruciale elementen bepalen de effectiviteit van pre-teaching, wat bijdraagt aan het verhogen van Teacher </a:t>
            </a:r>
            <a:r>
              <a:rPr lang="nl-NL" err="1"/>
              <a:t>Self-Efficacy</a:t>
            </a:r>
            <a:r>
              <a:rPr lang="nl-NL"/>
              <a:t>? </a:t>
            </a:r>
            <a:endParaRPr lang="nl-NL">
              <a:ea typeface="Calibri"/>
              <a:cs typeface="Calibri"/>
            </a:endParaRPr>
          </a:p>
          <a:p>
            <a:pPr marL="742950" lvl="1" indent="-285750" algn="just">
              <a:buFont typeface="Courier New"/>
              <a:buChar char="○"/>
            </a:pPr>
            <a:r>
              <a:rPr lang="nl-NL" b="1" i="1"/>
              <a:t>Gerichte lesstof</a:t>
            </a:r>
            <a:r>
              <a:rPr lang="nl-NL" i="1"/>
              <a:t>: Focus op de kernbegrippen en voorkennis die leerlingen nodig hebben. Dit voorkomt overbelasting en helpt leerlingen beter aan te sluiten bij de les, wat het vertrouwen van de leerkracht vergroot.</a:t>
            </a:r>
            <a:endParaRPr lang="nl-NL"/>
          </a:p>
          <a:p>
            <a:pPr marL="742950" lvl="1" indent="-285750" algn="just">
              <a:buFont typeface="Courier New"/>
              <a:buChar char="○"/>
            </a:pPr>
            <a:r>
              <a:rPr lang="nl-NL" b="1" i="1"/>
              <a:t>Actieve betrokkenheid</a:t>
            </a:r>
            <a:r>
              <a:rPr lang="nl-NL" i="1"/>
              <a:t>: Leerlingen leren beter als ze actief meedoen, bijvoorbeeld door samen te werken of vragen te stellen. Dit vergroot hun zelfvertrouwen en versterkt het gevoel van effectiviteit bij de leerkracht.</a:t>
            </a:r>
            <a:endParaRPr lang="nl-NL"/>
          </a:p>
          <a:p>
            <a:pPr marL="742950" lvl="1" indent="-285750" algn="just">
              <a:buFont typeface="Courier New"/>
              <a:buChar char="○"/>
            </a:pPr>
            <a:r>
              <a:rPr lang="nl-NL" b="1" i="1"/>
              <a:t>Visuele ondersteuning</a:t>
            </a:r>
            <a:r>
              <a:rPr lang="nl-NL" i="1"/>
              <a:t>: Vooral bij leerlingen met een taalachterstand kan visuele ondersteuning (zoals pictogrammen of afbeeldingen) de stof verduidelijken en makkelijker maken om te begrijpen.</a:t>
            </a:r>
            <a:endParaRPr lang="nl-NL"/>
          </a:p>
          <a:p>
            <a:pPr marL="742950" lvl="1" indent="-285750" algn="just">
              <a:buFont typeface="Courier New"/>
              <a:buChar char="○"/>
            </a:pPr>
            <a:r>
              <a:rPr lang="nl-NL" b="1" i="1"/>
              <a:t>Kleine groepjes of één-op-één</a:t>
            </a:r>
            <a:r>
              <a:rPr lang="nl-NL" i="1"/>
              <a:t>: Pre-teaching werkt het beste in kleinere settingen, waarbij de leerkracht beter kan inspelen op de behoeften van de leerling en sneller resultaat ziet.</a:t>
            </a:r>
            <a:endParaRPr lang="nl-NL"/>
          </a:p>
          <a:p>
            <a:pPr marL="742950" lvl="1" indent="-285750" algn="just">
              <a:buFont typeface="Courier New"/>
              <a:buChar char="○"/>
            </a:pPr>
            <a:r>
              <a:rPr lang="nl-NL" b="1" i="1"/>
              <a:t>Herhaling</a:t>
            </a:r>
            <a:r>
              <a:rPr lang="nl-NL" i="1"/>
              <a:t>: Door wat in de pre-teaching is geleerd te herhalen tijdens de reguliere les, voelen leerlingen zich zekerder en kunnen ze beter deelnemen.</a:t>
            </a:r>
            <a:endParaRPr lang="nl-NL"/>
          </a:p>
          <a:p>
            <a:endParaRPr lang="nl-NL" noProof="0">
              <a:ea typeface="Calibri"/>
              <a:cs typeface="Calibri"/>
            </a:endParaRPr>
          </a:p>
          <a:p>
            <a:endParaRPr lang="nl-NL" sz="1200" kern="1200">
              <a:solidFill>
                <a:schemeClr val="tx1"/>
              </a:solidFill>
              <a:effectLst/>
              <a:latin typeface="+mn-lt"/>
              <a:ea typeface="Calibri"/>
              <a:cs typeface="Calibri"/>
            </a:endParaRPr>
          </a:p>
          <a:p>
            <a:endParaRPr lang="nl-NL" noProof="0"/>
          </a:p>
          <a:p>
            <a:endParaRPr lang="nl-NL">
              <a:ea typeface="Calibri" panose="020F0502020204030204"/>
              <a:cs typeface="Calibri" panose="020F0502020204030204"/>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b="1" dirty="0"/>
              <a:t>Laag gevoel van Teacher </a:t>
            </a:r>
            <a:r>
              <a:rPr lang="nl-NL" b="1" dirty="0" err="1"/>
              <a:t>Self-Efficacy</a:t>
            </a:r>
            <a:r>
              <a:rPr lang="nl-NL" b="1" dirty="0"/>
              <a:t> in oudergesprek:</a:t>
            </a:r>
            <a:r>
              <a:rPr lang="nl-NL" dirty="0"/>
              <a:t> Mirjam geeft aan een laag gevoel van Teacher </a:t>
            </a:r>
            <a:r>
              <a:rPr lang="nl-NL" dirty="0" err="1"/>
              <a:t>Self-Efficacy</a:t>
            </a:r>
            <a:r>
              <a:rPr lang="nl-NL" dirty="0"/>
              <a:t> te ervaren met betrekking tot het oudergesprek. Dit verloopt lastiger in verband met de taalbarrière. Zoek online naar tips hoe oudergesprekken met anderstalige ouders effectief kunnen worden ingericht en beantwoord op basis hiervan de volgende vraag: Wat zou jij in deze situatie hebben gedaan en waarom? Wat zou je als vervolgacties ingezet hebben om het probleem op te lossen? Bijvoorbeeld:</a:t>
            </a:r>
            <a:endParaRPr lang="nl-NL" dirty="0">
              <a:ea typeface="Calibri"/>
              <a:cs typeface="Calibri"/>
            </a:endParaRPr>
          </a:p>
          <a:p>
            <a:pPr marL="628650" lvl="1" indent="-171450" algn="just">
              <a:buFont typeface="Courier New"/>
              <a:buChar char="○"/>
            </a:pPr>
            <a:r>
              <a:rPr lang="nl-NL" b="1" i="1" dirty="0"/>
              <a:t>Voorbereiding met helder informatiemateriaal:</a:t>
            </a:r>
            <a:r>
              <a:rPr lang="nl-NL" dirty="0"/>
              <a:t> </a:t>
            </a:r>
            <a:r>
              <a:rPr lang="nl-NL" i="1" dirty="0"/>
              <a:t>Verstuur voorafgaand aan het oudergesprek een duidelijke, beknopte uitnodiging in eenvoudige taal of via vertaalde teksten. Zo weten ouders wat hen te wachten staat, in een taal die ze (gedeeltelijk) begrijpen (School Zonder Racisme vzw., z.j.). </a:t>
            </a:r>
            <a:endParaRPr lang="nl-NL" dirty="0"/>
          </a:p>
          <a:p>
            <a:pPr marL="628650" lvl="1" indent="-171450" algn="just">
              <a:buFont typeface="Courier New"/>
              <a:buChar char="○"/>
            </a:pPr>
            <a:r>
              <a:rPr lang="nl-NL" b="1" i="1" dirty="0"/>
              <a:t>Formaliseren van werkwijze met tolken:</a:t>
            </a:r>
            <a:r>
              <a:rPr lang="nl-NL" i="1" dirty="0"/>
              <a:t> Investeer in een vast proces: tijdig tolk reserveren (indien mogelijk), uitnodiging vertalen, gebruik van vertaalapps zoals Say Hi of Google Translate als </a:t>
            </a:r>
            <a:r>
              <a:rPr lang="nl-NL" i="1" dirty="0" err="1"/>
              <a:t>backup</a:t>
            </a:r>
            <a:r>
              <a:rPr lang="nl-NL" i="1" dirty="0"/>
              <a:t> (LOWAN, z.j.). </a:t>
            </a:r>
            <a:endParaRPr lang="nl-NL" dirty="0"/>
          </a:p>
          <a:p>
            <a:pPr marL="628650" lvl="1" indent="-171450" algn="just">
              <a:buFont typeface="Courier New"/>
              <a:buChar char="○"/>
            </a:pPr>
            <a:r>
              <a:rPr lang="nl-NL" b="1" i="1" dirty="0"/>
              <a:t>Ouderparticipatie in thuistaal stimuleren:</a:t>
            </a:r>
            <a:r>
              <a:rPr lang="nl-NL" i="1" dirty="0"/>
              <a:t> Betrek ouders bij de klas door ze bijvoorbeeld in hun taal iets voor te laten lezen of te vertellen – dit vergroot waardering voor meertaligheid en creëert verbondenheid (De Graaf et al., 2019).</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3030451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1-12-2025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1-12-2025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hyperlink" Target="https://eur01.safelinks.protection.outlook.com/?url=https%3A%2F%2Fcreativecommons.org%2Flicenses%2Fby-sa%2F4.0%2F&amp;data=05%7C02%7Cv.l.de.vries%40pl.hanze.nl%7C3b7b77e57fd8487227cf08de30c24ffb%7Ca3b390147adc48faa11437c2434dbd69%7C0%7C0%7C639001808273537187%7CUnknown%7CTWFpbGZsb3d8eyJFbXB0eU1hcGkiOnRydWUsIlYiOiIwLjAuMDAwMCIsIlAiOiJXaW4zMiIsIkFOIjoiTWFpbCIsIldUIjoyfQ%3D%3D%7C0%7C%7C%7C&amp;sdata=Wph9PgLbr0zg%2F0cf898ohF5Hkww7QVXiQPK6kxQd7MU%3D&amp;reserved=0" TargetMode="External"/><Relationship Id="rId4" Type="http://schemas.openxmlformats.org/officeDocument/2006/relationships/hyperlink" Target="https://www.hanze.nl/nl/onderzoeken/centers/centre-of-expertise-healthy-ageing/projecten/interacties-in-de-klas-en-mentale-gezondheid-van-kwetsbare-leerling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hyperlink" Target="https://www.nro.nl/sites/nro/files/migrate/Kennisrotonde-publicatie-Differentiatie.pdf" TargetMode="External"/><Relationship Id="rId2" Type="http://schemas.openxmlformats.org/officeDocument/2006/relationships/notesSlide" Target="../notesSlides/notesSlide8.xml"/><Relationship Id="rId1" Type="http://schemas.openxmlformats.org/officeDocument/2006/relationships/slideLayout" Target="../slideLayouts/slideLayout7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5" name="Afbeelding 4">
            <a:extLst>
              <a:ext uri="{FF2B5EF4-FFF2-40B4-BE49-F238E27FC236}">
                <a16:creationId xmlns:a16="http://schemas.microsoft.com/office/drawing/2014/main" id="{3CFCE873-9D2C-7630-B374-D50CF093CA43}"/>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dirty="0"/>
              <a:t>Leerkrachten in het basisonderwijs delen hun ervaringen met het begeleiden van kwetsbare leerlingen</a:t>
            </a:r>
            <a:br>
              <a:rPr lang="en-US" sz="2600" dirty="0"/>
            </a:br>
            <a:endParaRPr lang="en-US" sz="2600" dirty="0"/>
          </a:p>
        </p:txBody>
      </p:sp>
      <p:sp>
        <p:nvSpPr>
          <p:cNvPr id="1060" name="Text Placeholder 4">
            <a:extLst>
              <a:ext uri="{FF2B5EF4-FFF2-40B4-BE49-F238E27FC236}">
                <a16:creationId xmlns:a16="http://schemas.microsoft.com/office/drawing/2014/main" id="{B897C2AF-CF54-E381-ECF9-A879B258DBF0}"/>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62" name="Text Placeholder 6">
            <a:extLst>
              <a:ext uri="{FF2B5EF4-FFF2-40B4-BE49-F238E27FC236}">
                <a16:creationId xmlns:a16="http://schemas.microsoft.com/office/drawing/2014/main" id="{34C8638B-12FA-D496-8B58-2740F232BE49}"/>
              </a:ext>
            </a:extLst>
          </p:cNvPr>
          <p:cNvSpPr>
            <a:spLocks noGrp="1"/>
          </p:cNvSpPr>
          <p:nvPr>
            <p:ph type="body" sz="quarter" idx="16"/>
          </p:nvPr>
        </p:nvSpPr>
        <p:spPr>
          <a:xfrm>
            <a:off x="8910131" y="1007863"/>
            <a:ext cx="10537" cy="432000"/>
          </a:xfrm>
        </p:spPr>
        <p:txBody>
          <a:bodyPr/>
          <a:lstStyle/>
          <a:p>
            <a:endParaRPr lang="en-US"/>
          </a:p>
        </p:txBody>
      </p:sp>
      <p:sp>
        <p:nvSpPr>
          <p:cNvPr id="2" name="Tekstvak 1">
            <a:extLst>
              <a:ext uri="{FF2B5EF4-FFF2-40B4-BE49-F238E27FC236}">
                <a16:creationId xmlns:a16="http://schemas.microsoft.com/office/drawing/2014/main" id="{A3F7D07F-57AA-6E98-21CA-87B38D723663}"/>
              </a:ext>
            </a:extLst>
          </p:cNvPr>
          <p:cNvSpPr txBox="1"/>
          <p:nvPr/>
        </p:nvSpPr>
        <p:spPr>
          <a:xfrm>
            <a:off x="5660571" y="2917371"/>
            <a:ext cx="184731" cy="369332"/>
          </a:xfrm>
          <a:prstGeom prst="rect">
            <a:avLst/>
          </a:prstGeom>
          <a:noFill/>
        </p:spPr>
        <p:txBody>
          <a:bodyPr wrap="none" rtlCol="0">
            <a:spAutoFit/>
          </a:bodyPr>
          <a:lstStyle/>
          <a:p>
            <a:endParaRPr lang="nl-NL"/>
          </a:p>
        </p:txBody>
      </p:sp>
      <p:sp>
        <p:nvSpPr>
          <p:cNvPr id="10" name="Rectangle 5">
            <a:extLst>
              <a:ext uri="{FF2B5EF4-FFF2-40B4-BE49-F238E27FC236}">
                <a16:creationId xmlns:a16="http://schemas.microsoft.com/office/drawing/2014/main" id="{4E816B86-199C-9AAB-C6E9-56A63B569579}"/>
              </a:ext>
            </a:extLst>
          </p:cNvPr>
          <p:cNvSpPr>
            <a:spLocks noChangeArrowheads="1"/>
          </p:cNvSpPr>
          <p:nvPr/>
        </p:nvSpPr>
        <p:spPr bwMode="auto">
          <a:xfrm>
            <a:off x="186285" y="10749293"/>
            <a:ext cx="792877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rtl="0" eaLnBrk="0" fontAlgn="base" hangingPunct="0">
              <a:spcBef>
                <a:spcPct val="0"/>
              </a:spcBef>
              <a:spcAft>
                <a:spcPct val="0"/>
              </a:spcAft>
              <a:defRPr>
                <a:solidFill>
                  <a:schemeClr val="tx1"/>
                </a:solidFill>
                <a:latin typeface="Arial" panose="020B0604020202020204" pitchFamily="34" charset="0"/>
              </a:defRPr>
            </a:lvl1pPr>
            <a:lvl2pPr marL="457200" algn="l" rtl="0" eaLnBrk="0" fontAlgn="base" hangingPunct="0">
              <a:spcBef>
                <a:spcPct val="0"/>
              </a:spcBef>
              <a:spcAft>
                <a:spcPct val="0"/>
              </a:spcAft>
              <a:defRPr>
                <a:solidFill>
                  <a:schemeClr val="tx1"/>
                </a:solidFill>
                <a:latin typeface="Arial" panose="020B0604020202020204" pitchFamily="34" charset="0"/>
              </a:defRPr>
            </a:lvl2pPr>
            <a:lvl3pPr marL="914400" algn="l" rtl="0" eaLnBrk="0" fontAlgn="base" hangingPunct="0">
              <a:spcBef>
                <a:spcPct val="0"/>
              </a:spcBef>
              <a:spcAft>
                <a:spcPct val="0"/>
              </a:spcAft>
              <a:defRPr>
                <a:solidFill>
                  <a:schemeClr val="tx1"/>
                </a:solidFill>
                <a:latin typeface="Arial" panose="020B0604020202020204" pitchFamily="34" charset="0"/>
              </a:defRPr>
            </a:lvl3pPr>
            <a:lvl4pPr marL="1371600" algn="l" rtl="0" eaLnBrk="0" fontAlgn="base" hangingPunct="0">
              <a:spcBef>
                <a:spcPct val="0"/>
              </a:spcBef>
              <a:spcAft>
                <a:spcPct val="0"/>
              </a:spcAft>
              <a:defRPr>
                <a:solidFill>
                  <a:schemeClr val="tx1"/>
                </a:solidFill>
                <a:latin typeface="Arial" panose="020B0604020202020204" pitchFamily="34" charset="0"/>
              </a:defRPr>
            </a:lvl4pPr>
            <a:lvl5pPr marL="1828800" algn="l" rtl="0" eaLnBrk="0" fontAlgn="base" hangingPunct="0">
              <a:spcBef>
                <a:spcPct val="0"/>
              </a:spcBef>
              <a:spcAft>
                <a:spcPct val="0"/>
              </a:spcAft>
              <a:defRPr>
                <a:solidFill>
                  <a:schemeClr val="tx1"/>
                </a:solidFill>
                <a:latin typeface="Arial" panose="020B0604020202020204" pitchFamily="34" charset="0"/>
              </a:defRPr>
            </a:lvl5pPr>
            <a:lvl6pPr marL="2286000" algn="l" rtl="0" eaLnBrk="0" fontAlgn="base" hangingPunct="0">
              <a:spcBef>
                <a:spcPct val="0"/>
              </a:spcBef>
              <a:spcAft>
                <a:spcPct val="0"/>
              </a:spcAft>
              <a:defRPr>
                <a:solidFill>
                  <a:schemeClr val="tx1"/>
                </a:solidFill>
                <a:latin typeface="Arial" panose="020B0604020202020204" pitchFamily="34" charset="0"/>
              </a:defRPr>
            </a:lvl6pPr>
            <a:lvl7pPr marL="2743200" algn="l" rtl="0" eaLnBrk="0" fontAlgn="base" hangingPunct="0">
              <a:spcBef>
                <a:spcPct val="0"/>
              </a:spcBef>
              <a:spcAft>
                <a:spcPct val="0"/>
              </a:spcAft>
              <a:defRPr>
                <a:solidFill>
                  <a:schemeClr val="tx1"/>
                </a:solidFill>
                <a:latin typeface="Arial" panose="020B0604020202020204" pitchFamily="34" charset="0"/>
              </a:defRPr>
            </a:lvl7pPr>
            <a:lvl8pPr marL="3200400" algn="l" rtl="0" eaLnBrk="0" fontAlgn="base" hangingPunct="0">
              <a:spcBef>
                <a:spcPct val="0"/>
              </a:spcBef>
              <a:spcAft>
                <a:spcPct val="0"/>
              </a:spcAft>
              <a:defRPr>
                <a:solidFill>
                  <a:schemeClr val="tx1"/>
                </a:solidFill>
                <a:latin typeface="Arial" panose="020B0604020202020204" pitchFamily="34" charset="0"/>
              </a:defRPr>
            </a:lvl8pPr>
            <a:lvl9pPr marL="3657600" algn="l" rtl="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0" u="none" strike="noStrike" cap="none" normalizeH="0" baseline="0" dirty="0">
                <a:ln>
                  <a:noFill/>
                </a:ln>
                <a:solidFill>
                  <a:srgbClr val="903101"/>
                </a:solidFill>
                <a:effectLst/>
                <a:latin typeface="Aptos" panose="020B0004020202020204" pitchFamily="34" charset="0"/>
                <a:hlinkClick r:id="rId4" tooltip="https://www.hanze.nl/nl/onderzoeken/centers/centre-of-expertise-healthy-ageing/projecten/interacties-in-de-klas-en-mentale-gezondheid-van-kwetsbare-leerlingen"/>
              </a:rPr>
              <a:t>Verhalen van kracht en kwetsbaarheid</a:t>
            </a:r>
            <a:r>
              <a:rPr kumimoji="0" lang="nl-NL" altLang="nl-NL" sz="1100" b="0" i="0" u="none" strike="noStrike" cap="none" normalizeH="0" baseline="0" dirty="0">
                <a:ln>
                  <a:noFill/>
                </a:ln>
                <a:solidFill>
                  <a:srgbClr val="000000"/>
                </a:solidFill>
                <a:effectLst/>
                <a:latin typeface="Aptos" panose="020B0004020202020204" pitchFamily="34" charset="0"/>
              </a:rPr>
              <a:t> © 2025 </a:t>
            </a:r>
            <a:r>
              <a:rPr kumimoji="0" lang="nl-NL" altLang="nl-NL" sz="1100" b="0" i="0" u="none" strike="noStrike" cap="none" normalizeH="0" baseline="0" dirty="0" err="1">
                <a:ln>
                  <a:noFill/>
                </a:ln>
                <a:solidFill>
                  <a:srgbClr val="000000"/>
                </a:solidFill>
                <a:effectLst/>
                <a:latin typeface="Aptos" panose="020B0004020202020204" pitchFamily="34" charset="0"/>
              </a:rPr>
              <a:t>by</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rPr>
              <a:t>Vera de Vries</a:t>
            </a:r>
            <a:r>
              <a:rPr kumimoji="0" lang="nl-NL" altLang="nl-NL" sz="1100" b="0" i="0" u="none" strike="noStrike" cap="none" normalizeH="0" baseline="0" dirty="0">
                <a:ln>
                  <a:noFill/>
                </a:ln>
                <a:solidFill>
                  <a:srgbClr val="000000"/>
                </a:solidFill>
                <a:effectLst/>
                <a:latin typeface="Aptos" panose="020B0004020202020204" pitchFamily="34" charset="0"/>
              </a:rPr>
              <a:t> is </a:t>
            </a:r>
            <a:r>
              <a:rPr kumimoji="0" lang="nl-NL" altLang="nl-NL" sz="1100" b="0" i="0" u="none" strike="noStrike" cap="none" normalizeH="0" baseline="0" dirty="0" err="1">
                <a:ln>
                  <a:noFill/>
                </a:ln>
                <a:solidFill>
                  <a:srgbClr val="000000"/>
                </a:solidFill>
                <a:effectLst/>
                <a:latin typeface="Aptos" panose="020B0004020202020204" pitchFamily="34" charset="0"/>
              </a:rPr>
              <a:t>licensed</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err="1">
                <a:ln>
                  <a:noFill/>
                </a:ln>
                <a:solidFill>
                  <a:srgbClr val="000000"/>
                </a:solidFill>
                <a:effectLst/>
                <a:latin typeface="Aptos" panose="020B0004020202020204" pitchFamily="34" charset="0"/>
              </a:rPr>
              <a:t>under</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hlinkClick r:id="rId5" tooltip="Original URL:&#10;https://creativecommons.org/licenses/by-sa/4.0/&#10;&#10;Click to follow link."/>
              </a:rPr>
              <a:t>CC BY-SA 4.0</a:t>
            </a:r>
            <a:r>
              <a:rPr kumimoji="0" lang="nl-NL" altLang="nl-NL" sz="2400" b="0" i="0" u="none" strike="noStrike" cap="none" normalizeH="0" baseline="0" dirty="0">
                <a:ln>
                  <a:noFill/>
                </a:ln>
                <a:solidFill>
                  <a:schemeClr val="tx1"/>
                </a:solidFill>
                <a:effectLst/>
              </a:rPr>
              <a:t>  </a:t>
            </a:r>
            <a:r>
              <a:rPr kumimoji="0" lang="nl-NL" altLang="nl-NL" sz="2800" b="0" i="0" u="none" strike="noStrike" cap="none" normalizeH="0" baseline="0" dirty="0">
                <a:ln>
                  <a:noFill/>
                </a:ln>
                <a:solidFill>
                  <a:schemeClr val="tx1"/>
                </a:solidFill>
                <a:effectLst/>
              </a:rPr>
              <a:t>                   </a:t>
            </a:r>
          </a:p>
        </p:txBody>
      </p:sp>
      <p:sp>
        <p:nvSpPr>
          <p:cNvPr id="11" name="AutoShape 6" descr="Afbeelding">
            <a:extLst>
              <a:ext uri="{FF2B5EF4-FFF2-40B4-BE49-F238E27FC236}">
                <a16:creationId xmlns:a16="http://schemas.microsoft.com/office/drawing/2014/main" id="{4FC7AA0C-F107-1F67-2229-85AF18D782A3}"/>
              </a:ext>
            </a:extLst>
          </p:cNvPr>
          <p:cNvSpPr>
            <a:spLocks noChangeAspect="1" noChangeArrowheads="1"/>
          </p:cNvSpPr>
          <p:nvPr/>
        </p:nvSpPr>
        <p:spPr bwMode="auto">
          <a:xfrm>
            <a:off x="4918623" y="108664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sz="2800"/>
          </a:p>
        </p:txBody>
      </p:sp>
      <p:sp>
        <p:nvSpPr>
          <p:cNvPr id="12" name="AutoShape 7" descr="Afbeelding">
            <a:extLst>
              <a:ext uri="{FF2B5EF4-FFF2-40B4-BE49-F238E27FC236}">
                <a16:creationId xmlns:a16="http://schemas.microsoft.com/office/drawing/2014/main" id="{145AE7AA-CA1B-5E1E-33E7-60F4DDD337CD}"/>
              </a:ext>
            </a:extLst>
          </p:cNvPr>
          <p:cNvSpPr>
            <a:spLocks noChangeAspect="1" noChangeArrowheads="1"/>
          </p:cNvSpPr>
          <p:nvPr/>
        </p:nvSpPr>
        <p:spPr bwMode="auto">
          <a:xfrm>
            <a:off x="5378998" y="108664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sz="2800"/>
          </a:p>
        </p:txBody>
      </p:sp>
      <p:sp>
        <p:nvSpPr>
          <p:cNvPr id="13" name="AutoShape 8" descr="Afbeelding">
            <a:extLst>
              <a:ext uri="{FF2B5EF4-FFF2-40B4-BE49-F238E27FC236}">
                <a16:creationId xmlns:a16="http://schemas.microsoft.com/office/drawing/2014/main" id="{C97C38F3-B3F0-B12F-22A7-A4834ACBD415}"/>
              </a:ext>
            </a:extLst>
          </p:cNvPr>
          <p:cNvSpPr>
            <a:spLocks noChangeAspect="1" noChangeArrowheads="1"/>
          </p:cNvSpPr>
          <p:nvPr/>
        </p:nvSpPr>
        <p:spPr bwMode="auto">
          <a:xfrm>
            <a:off x="5839373" y="108664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sz="2800"/>
          </a:p>
        </p:txBody>
      </p:sp>
    </p:spTree>
    <p:extLst>
      <p:ext uri="{BB962C8B-B14F-4D97-AF65-F5344CB8AC3E}">
        <p14:creationId xmlns:p14="http://schemas.microsoft.com/office/powerpoint/2010/main" val="2733830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a:t>Verdiepende opdracht:​</a:t>
            </a:r>
          </a:p>
          <a:p>
            <a:pPr>
              <a:lnSpc>
                <a:spcPct val="150000"/>
              </a:lnSpc>
            </a:pPr>
            <a:endParaRPr lang="nl-NL" sz="2400"/>
          </a:p>
          <a:p>
            <a:pPr>
              <a:lnSpc>
                <a:spcPct val="150000"/>
              </a:lnSpc>
            </a:pPr>
            <a:r>
              <a:rPr lang="nl-NL" sz="2400" b="1"/>
              <a:t>Laag gevoel van Teacher </a:t>
            </a:r>
            <a:r>
              <a:rPr lang="nl-NL" sz="2400" b="1" err="1"/>
              <a:t>Self-Efficacy</a:t>
            </a:r>
            <a:r>
              <a:rPr lang="nl-NL" sz="2400" b="1"/>
              <a:t> in oudergesprek: </a:t>
            </a:r>
            <a:r>
              <a:rPr lang="nl-NL" sz="2400"/>
              <a:t>Mirjam geeft aan een laag gevoel van Teacher </a:t>
            </a:r>
            <a:r>
              <a:rPr lang="nl-NL" sz="2400" err="1"/>
              <a:t>Self-Efficacy</a:t>
            </a:r>
            <a:r>
              <a:rPr lang="nl-NL" sz="2400"/>
              <a:t> te ervaren met betrekking tot het oudergesprek. Dit verloopt lastiger in verband met de taalbarrière. </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Zoek online naar tips hoe oudergesprekken met anderstalige ouders effectief kunnen worden ingericht en beantwoord op basis hiervan de volgende vraag: Wat zou jij in deze situatie hebben gedaan en waarom? Wat zou je als vervolgacties ingezet hebben om het probleem op te lossen? </a:t>
            </a:r>
            <a:endParaRPr lang="en-US" sz="240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5122" name="Picture 2" descr="Afbeelding met tekst, Lettertype, schermopname, document&#10;&#10;Door AI gegenereerde inhoud is mogelijk onjuist.">
            <a:extLst>
              <a:ext uri="{FF2B5EF4-FFF2-40B4-BE49-F238E27FC236}">
                <a16:creationId xmlns:a16="http://schemas.microsoft.com/office/drawing/2014/main" id="{E96F711F-0172-26C1-B7D9-07EF6784E9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5786" r="1285"/>
          <a:stretch/>
        </p:blipFill>
        <p:spPr bwMode="auto">
          <a:xfrm>
            <a:off x="910972" y="3710459"/>
            <a:ext cx="12038675" cy="7291316"/>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64911FCE-6C56-FA18-887F-0D93584FC05E}"/>
              </a:ext>
            </a:extLst>
          </p:cNvPr>
          <p:cNvSpPr txBox="1"/>
          <p:nvPr/>
        </p:nvSpPr>
        <p:spPr>
          <a:xfrm>
            <a:off x="910972" y="11001775"/>
            <a:ext cx="10058400" cy="246221"/>
          </a:xfrm>
          <a:prstGeom prst="rect">
            <a:avLst/>
          </a:prstGeom>
          <a:noFill/>
        </p:spPr>
        <p:txBody>
          <a:bodyPr wrap="square">
            <a:spAutoFit/>
          </a:bodyPr>
          <a:lstStyle/>
          <a:p>
            <a:r>
              <a:rPr lang="nl-NL" sz="1000" dirty="0"/>
              <a:t>Overgenomen uit verhalenboek p. 15.</a:t>
            </a:r>
          </a:p>
        </p:txBody>
      </p:sp>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a:t>Verdiepende opdrachten:​</a:t>
            </a:r>
          </a:p>
          <a:p>
            <a:pPr>
              <a:lnSpc>
                <a:spcPct val="150000"/>
              </a:lnSpc>
            </a:pPr>
            <a:endParaRPr lang="nl-NL" sz="2400"/>
          </a:p>
          <a:p>
            <a:pPr>
              <a:lnSpc>
                <a:spcPct val="150000"/>
              </a:lnSpc>
            </a:pPr>
            <a:r>
              <a:rPr lang="nl-NL" sz="2400"/>
              <a:t>Er zijn diverse versterkers die je kunt inzetten in het ondersteuningsproces van Akram.​</a:t>
            </a:r>
          </a:p>
          <a:p>
            <a:pPr marL="342900" indent="-342900">
              <a:lnSpc>
                <a:spcPct val="150000"/>
              </a:lnSpc>
              <a:buFont typeface="Arial" panose="020B0604020202020204" pitchFamily="34" charset="0"/>
              <a:buChar char="•"/>
            </a:pPr>
            <a:endParaRPr lang="nl-NL" sz="2400" b="1"/>
          </a:p>
          <a:p>
            <a:pPr marL="342900" indent="-342900">
              <a:lnSpc>
                <a:spcPct val="150000"/>
              </a:lnSpc>
              <a:buFont typeface="Arial" panose="020B0604020202020204" pitchFamily="34" charset="0"/>
              <a:buChar char="•"/>
            </a:pPr>
            <a:r>
              <a:rPr lang="nl-NL" sz="2400"/>
              <a:t>Weet je welke versterkers er bij jou op school beschikbaar zijn?    ​</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Welke zou jij inzetten om je zelfverzekerder te voelen in het ondersteunen van deze leerling? (denk aan collega’s, experts of professionaliseringsmogelijkheden).</a:t>
            </a:r>
            <a:endParaRPr lang="en-US" sz="240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C662592D-E43F-245F-19AB-FBAD3B43D0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54" y="2559601"/>
            <a:ext cx="13037111" cy="6841256"/>
          </a:xfrm>
          <a:prstGeom prst="rect">
            <a:avLst/>
          </a:prstGeom>
        </p:spPr>
      </p:pic>
      <p:sp>
        <p:nvSpPr>
          <p:cNvPr id="6" name="Tekstvak 5">
            <a:extLst>
              <a:ext uri="{FF2B5EF4-FFF2-40B4-BE49-F238E27FC236}">
                <a16:creationId xmlns:a16="http://schemas.microsoft.com/office/drawing/2014/main" id="{027B31CB-EA92-8D8F-B954-2F210B967633}"/>
              </a:ext>
            </a:extLst>
          </p:cNvPr>
          <p:cNvSpPr txBox="1"/>
          <p:nvPr/>
        </p:nvSpPr>
        <p:spPr>
          <a:xfrm>
            <a:off x="186954" y="9400857"/>
            <a:ext cx="10058400" cy="246221"/>
          </a:xfrm>
          <a:prstGeom prst="rect">
            <a:avLst/>
          </a:prstGeom>
          <a:noFill/>
        </p:spPr>
        <p:txBody>
          <a:bodyPr wrap="square">
            <a:spAutoFit/>
          </a:bodyPr>
          <a:lstStyle/>
          <a:p>
            <a:r>
              <a:rPr lang="nl-NL" sz="1000" dirty="0"/>
              <a:t>Overgenomen uit verhalenboek p. 56-57. </a:t>
            </a:r>
          </a:p>
        </p:txBody>
      </p:sp>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a:solidFill>
                  <a:schemeClr val="tx2"/>
                </a:solidFill>
              </a:rPr>
              <a:t>Evaluatie</a:t>
            </a:r>
            <a:endParaRPr lang="en-US">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a:t>Wat heb je uit het verhaal over Akram gehaald voor je eigen leerkracht handelen?</a:t>
            </a:r>
            <a:endParaRPr lang="nl-NL"/>
          </a:p>
          <a:p>
            <a:pPr marL="342900" indent="-342900">
              <a:lnSpc>
                <a:spcPct val="150000"/>
              </a:lnSpc>
              <a:spcAft>
                <a:spcPts val="600"/>
              </a:spcAft>
              <a:buFont typeface="Arial"/>
              <a:buChar char="•"/>
            </a:pPr>
            <a:r>
              <a:rPr lang="nl-NL" sz="2400"/>
              <a:t>Waar zou jij je nog verder in willen verdiepen of ontwikkelen? Bij welke </a:t>
            </a:r>
            <a:r>
              <a:rPr lang="nl-NL" sz="2400" err="1"/>
              <a:t>LOL's</a:t>
            </a:r>
            <a:r>
              <a:rPr lang="nl-NL" sz="2400"/>
              <a:t> sluit dit aan?</a:t>
            </a:r>
          </a:p>
          <a:p>
            <a:pPr marL="342900" indent="-342900">
              <a:lnSpc>
                <a:spcPct val="150000"/>
              </a:lnSpc>
              <a:spcAft>
                <a:spcPts val="600"/>
              </a:spcAft>
              <a:buFont typeface="Arial"/>
              <a:buChar char="•"/>
            </a:pPr>
            <a:r>
              <a:rPr lang="nl-NL" sz="240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12</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a:t>Verhaal 1:</a:t>
            </a:r>
            <a:br>
              <a:rPr lang="nl-NL"/>
            </a:br>
            <a:br>
              <a:rPr lang="nl-NL"/>
            </a:br>
            <a:r>
              <a:rPr lang="nl-NL" b="1"/>
              <a:t>Leerkracht vertelt over een NT2-leerling in groep 1/2 regulier onderwijs, die de Nederlandse taal nog niet beheerst en moeite heeft met het volgen van de lesstof</a:t>
            </a:r>
            <a:endParaRPr lang="en-US" b="1"/>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8164361" cy="940459"/>
          </a:xfrm>
        </p:spPr>
        <p:txBody>
          <a:bodyPr wrap="square" lIns="0" tIns="0" rIns="0" bIns="0" anchor="t">
            <a:normAutofit/>
          </a:bodyPr>
          <a:lstStyle/>
          <a:p>
            <a:pPr marL="1143000" indent="-1143000">
              <a:buAutoNum type="arabicPeriod"/>
            </a:pPr>
            <a:r>
              <a:rPr lang="nl-NL"/>
              <a:t>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dirty="0">
                <a:solidFill>
                  <a:schemeClr val="accent1"/>
                </a:solidFill>
              </a:rPr>
              <a:t>Startvragen​</a:t>
            </a:r>
          </a:p>
          <a:p>
            <a:pPr marL="457200" indent="-457200">
              <a:lnSpc>
                <a:spcPct val="150000"/>
              </a:lnSpc>
              <a:spcAft>
                <a:spcPts val="600"/>
              </a:spcAft>
              <a:buFont typeface="Arial" panose="020B0604020202020204" pitchFamily="34" charset="0"/>
              <a:buChar char="•"/>
            </a:pPr>
            <a:r>
              <a:rPr lang="nl-NL" sz="2400" dirty="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Welke belemmerende en bevorderende factoren voor de ontwikkeling van deze leerling ontdek je in dit verhaal?</a:t>
            </a:r>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nl-NL" smtClean="0"/>
              <a:pPr>
                <a:spcAft>
                  <a:spcPts val="600"/>
                </a:spcAft>
              </a:pPr>
              <a:t>3</a:t>
            </a:fld>
            <a:endParaRPr lang="nl-NL"/>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328EC8B4-A666-849E-F747-86FF187CCD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9869" y="2595564"/>
            <a:ext cx="12084051" cy="5820180"/>
          </a:xfrm>
          <a:prstGeom prst="rect">
            <a:avLst/>
          </a:prstGeom>
        </p:spPr>
      </p:pic>
      <p:sp>
        <p:nvSpPr>
          <p:cNvPr id="3" name="Tekstvak 2">
            <a:extLst>
              <a:ext uri="{FF2B5EF4-FFF2-40B4-BE49-F238E27FC236}">
                <a16:creationId xmlns:a16="http://schemas.microsoft.com/office/drawing/2014/main" id="{E445BCF2-38D4-5A84-857B-F559B3EF5595}"/>
              </a:ext>
            </a:extLst>
          </p:cNvPr>
          <p:cNvSpPr txBox="1"/>
          <p:nvPr/>
        </p:nvSpPr>
        <p:spPr>
          <a:xfrm>
            <a:off x="7849869" y="8467565"/>
            <a:ext cx="6605433" cy="246221"/>
          </a:xfrm>
          <a:prstGeom prst="rect">
            <a:avLst/>
          </a:prstGeom>
          <a:noFill/>
        </p:spPr>
        <p:txBody>
          <a:bodyPr wrap="square" rtlCol="0">
            <a:spAutoFit/>
          </a:bodyPr>
          <a:lstStyle/>
          <a:p>
            <a:r>
              <a:rPr lang="nl-NL" sz="1000" dirty="0"/>
              <a:t>Overgenomen uit verhalenboek p. 54-55. </a:t>
            </a:r>
          </a:p>
        </p:txBody>
      </p:sp>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9062868" cy="940459"/>
          </a:xfrm>
        </p:spPr>
        <p:txBody>
          <a:bodyPr wrap="square" lIns="0" tIns="0" rIns="0" bIns="0" anchor="t">
            <a:normAutofit/>
          </a:bodyPr>
          <a:lstStyle/>
          <a:p>
            <a:pPr marL="1143000" indent="-1143000">
              <a:buAutoNum type="arabicPeriod"/>
            </a:pPr>
            <a:r>
              <a:rPr lang="nl-NL" noProof="0"/>
              <a:t>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a:bodyPr>
          <a:lstStyle/>
          <a:p>
            <a:pPr>
              <a:lnSpc>
                <a:spcPct val="150000"/>
              </a:lnSpc>
              <a:spcAft>
                <a:spcPts val="600"/>
              </a:spcAft>
            </a:pPr>
            <a:r>
              <a:rPr lang="nl-NL" sz="2800" i="1" dirty="0">
                <a:solidFill>
                  <a:schemeClr val="accent1"/>
                </a:solidFill>
              </a:rPr>
              <a:t>Ga met elkaar in overleg</a:t>
            </a:r>
            <a:endParaRPr lang="nl-NL" sz="2400" dirty="0">
              <a:solidFill>
                <a:schemeClr val="accent1"/>
              </a:solidFill>
            </a:endParaRPr>
          </a:p>
          <a:p>
            <a:pPr marL="457200" indent="-457200">
              <a:lnSpc>
                <a:spcPct val="150000"/>
              </a:lnSpc>
              <a:spcAft>
                <a:spcPts val="600"/>
              </a:spcAft>
              <a:buFont typeface="Arial" panose="020B0604020202020204" pitchFamily="34" charset="0"/>
              <a:buChar char="•"/>
            </a:pPr>
            <a:r>
              <a:rPr lang="nl-NL" sz="2400" dirty="0"/>
              <a:t>Waarom zou deze leerling meer contact maken met jonge kinderen denk je?​</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Stel; je krijgt deze leerling in de klas. Is het verhaal voldoende helder voor je? Welke vragen zou je graag willen stellen (aan bijv. de huidige leerkracht of de ouder(s)) om nog beter zicht te hebben op wat wel of niet werkt bij deze leerling?​</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Heb jij zelf een NT2-leerling in de klas, zie je overeenkomsten en verschillen?​</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Wat zou jij doen om deze leerling te ondersteunen?</a:t>
            </a:r>
            <a:endParaRPr lang="en-US" sz="2400" dirty="0"/>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accent1"/>
                </a:solidFill>
              </a:rPr>
              <a:t>Tips van de leerkracht – deel 1</a:t>
            </a:r>
            <a:endParaRPr lang="en-US" dirty="0">
              <a:solidFill>
                <a:schemeClr val="accent1"/>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a:t>Visuele ondersteuning​</a:t>
            </a:r>
          </a:p>
          <a:p>
            <a:pPr marL="457200" indent="-457200">
              <a:lnSpc>
                <a:spcPct val="150000"/>
              </a:lnSpc>
              <a:spcAft>
                <a:spcPts val="600"/>
              </a:spcAft>
              <a:buFont typeface="Arial" panose="020B0604020202020204" pitchFamily="34" charset="0"/>
              <a:buChar char="•"/>
            </a:pPr>
            <a:r>
              <a:rPr lang="nl-NL" sz="2400"/>
              <a:t>Gebruik woordkaarten, foto’s en plaatjes bij thema’s en lessen om het taalbegrip te versterken. Dit helpt leerlingen om woorden beter te begrijpen en te onthouden.​</a:t>
            </a:r>
          </a:p>
          <a:p>
            <a:pPr marL="457200" indent="-457200">
              <a:lnSpc>
                <a:spcPct val="150000"/>
              </a:lnSpc>
              <a:spcAft>
                <a:spcPts val="600"/>
              </a:spcAft>
              <a:buFont typeface="Arial" panose="020B0604020202020204" pitchFamily="34" charset="0"/>
              <a:buChar char="•"/>
            </a:pPr>
            <a:r>
              <a:rPr lang="nl-NL" sz="2400"/>
              <a:t>Maak gebruik van echte voorwerpen om taalbegrip te ondersteunen.​</a:t>
            </a:r>
          </a:p>
          <a:p>
            <a:pPr marL="457200" indent="-457200">
              <a:lnSpc>
                <a:spcPct val="150000"/>
              </a:lnSpc>
              <a:spcAft>
                <a:spcPts val="600"/>
              </a:spcAft>
              <a:buFont typeface="Arial" panose="020B0604020202020204" pitchFamily="34" charset="0"/>
              <a:buChar char="•"/>
            </a:pPr>
            <a:r>
              <a:rPr lang="nl-NL" sz="2400"/>
              <a:t>Ondersteun liedjes en instructies met handgebaren.​</a:t>
            </a:r>
          </a:p>
          <a:p>
            <a:pPr>
              <a:lnSpc>
                <a:spcPct val="150000"/>
              </a:lnSpc>
              <a:spcAft>
                <a:spcPts val="600"/>
              </a:spcAft>
            </a:pPr>
            <a:r>
              <a:rPr lang="nl-NL" sz="2400" b="1"/>
              <a:t>Pre-teaching​</a:t>
            </a:r>
          </a:p>
          <a:p>
            <a:pPr marL="457200" indent="-457200">
              <a:lnSpc>
                <a:spcPct val="150000"/>
              </a:lnSpc>
              <a:spcAft>
                <a:spcPts val="600"/>
              </a:spcAft>
              <a:buFont typeface="Arial" panose="020B0604020202020204" pitchFamily="34" charset="0"/>
              <a:buChar char="•"/>
            </a:pPr>
            <a:r>
              <a:rPr lang="nl-NL" sz="2400"/>
              <a:t>Laat een collega wekelijks boeken en themawoorden voorbereiden met anderstalige kinderen.​</a:t>
            </a:r>
          </a:p>
          <a:p>
            <a:pPr marL="457200" indent="-457200">
              <a:lnSpc>
                <a:spcPct val="150000"/>
              </a:lnSpc>
              <a:spcAft>
                <a:spcPts val="600"/>
              </a:spcAft>
              <a:buFont typeface="Arial" panose="020B0604020202020204" pitchFamily="34" charset="0"/>
              <a:buChar char="•"/>
            </a:pPr>
            <a:r>
              <a:rPr lang="nl-NL" sz="2400"/>
              <a:t>Zorg dat de leerling vooraf kennismaakt met belangrijke begrippen.​</a:t>
            </a:r>
          </a:p>
          <a:p>
            <a:pPr>
              <a:lnSpc>
                <a:spcPct val="150000"/>
              </a:lnSpc>
              <a:spcAft>
                <a:spcPts val="600"/>
              </a:spcAft>
            </a:pPr>
            <a:r>
              <a:rPr lang="nl-NL" sz="2400" b="1"/>
              <a:t>1-op-1 begeleiding​</a:t>
            </a:r>
          </a:p>
          <a:p>
            <a:pPr marL="457200" indent="-457200">
              <a:lnSpc>
                <a:spcPct val="150000"/>
              </a:lnSpc>
              <a:spcAft>
                <a:spcPts val="600"/>
              </a:spcAft>
              <a:buFont typeface="Arial" panose="020B0604020202020204" pitchFamily="34" charset="0"/>
              <a:buChar char="•"/>
            </a:pPr>
            <a:r>
              <a:rPr lang="nl-NL" sz="2400"/>
              <a:t> Loop samen met de leerling naar het kiesbord om opties visueel duidelijk te maken​</a:t>
            </a:r>
          </a:p>
          <a:p>
            <a:pPr marL="457200" indent="-457200">
              <a:lnSpc>
                <a:spcPct val="150000"/>
              </a:lnSpc>
              <a:spcAft>
                <a:spcPts val="600"/>
              </a:spcAft>
              <a:buFont typeface="Arial" panose="020B0604020202020204" pitchFamily="34" charset="0"/>
              <a:buChar char="•"/>
            </a:pPr>
            <a:r>
              <a:rPr lang="nl-NL" sz="2400"/>
              <a:t>Controleer individueel of de leerling de instructie heeft begrepen.</a:t>
            </a:r>
            <a:endParaRPr lang="en-US" sz="2400"/>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dirty="0">
                <a:solidFill>
                  <a:schemeClr val="accent1"/>
                </a:solidFill>
              </a:rPr>
              <a:t>Tips van de leerkracht – deel 2</a:t>
            </a:r>
            <a:endParaRPr lang="en-US" dirty="0">
              <a:solidFill>
                <a:schemeClr val="accent1"/>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3"/>
            <a:ext cx="16348148" cy="7820396"/>
          </a:xfrm>
        </p:spPr>
        <p:txBody>
          <a:bodyPr wrap="square">
            <a:noAutofit/>
          </a:bodyPr>
          <a:lstStyle/>
          <a:p>
            <a:pPr>
              <a:lnSpc>
                <a:spcPct val="150000"/>
              </a:lnSpc>
              <a:spcAft>
                <a:spcPts val="600"/>
              </a:spcAft>
            </a:pPr>
            <a:r>
              <a:rPr lang="nl-NL" sz="2400" b="1"/>
              <a:t>Eetgedrag stimuleren ​</a:t>
            </a:r>
          </a:p>
          <a:p>
            <a:pPr marL="342900" indent="-342900">
              <a:lnSpc>
                <a:spcPct val="150000"/>
              </a:lnSpc>
              <a:spcAft>
                <a:spcPts val="600"/>
              </a:spcAft>
              <a:buFont typeface="Arial" panose="020B0604020202020204" pitchFamily="34" charset="0"/>
              <a:buChar char="•"/>
            </a:pPr>
            <a:r>
              <a:rPr lang="nl-NL" sz="2400"/>
              <a:t>Bied verschillende soorten fruit aan en moedig de leerling aan om een hap te proberen.​</a:t>
            </a:r>
          </a:p>
          <a:p>
            <a:pPr marL="342900" indent="-342900">
              <a:lnSpc>
                <a:spcPct val="150000"/>
              </a:lnSpc>
              <a:spcAft>
                <a:spcPts val="600"/>
              </a:spcAft>
              <a:buFont typeface="Arial" panose="020B0604020202020204" pitchFamily="34" charset="0"/>
              <a:buChar char="•"/>
            </a:pPr>
            <a:r>
              <a:rPr lang="nl-NL" sz="2400"/>
              <a:t>Respecteer dat de leerling niet alles eet en maak er geen strijd van.​</a:t>
            </a:r>
          </a:p>
          <a:p>
            <a:pPr>
              <a:lnSpc>
                <a:spcPct val="150000"/>
              </a:lnSpc>
              <a:spcAft>
                <a:spcPts val="600"/>
              </a:spcAft>
            </a:pPr>
            <a:r>
              <a:rPr lang="nl-NL" sz="2400" b="1"/>
              <a:t>Instructie in kleine groepen​</a:t>
            </a:r>
          </a:p>
          <a:p>
            <a:pPr marL="342900" indent="-342900">
              <a:lnSpc>
                <a:spcPct val="150000"/>
              </a:lnSpc>
              <a:spcAft>
                <a:spcPts val="600"/>
              </a:spcAft>
              <a:buFont typeface="Arial" panose="020B0604020202020204" pitchFamily="34" charset="0"/>
              <a:buChar char="•"/>
            </a:pPr>
            <a:r>
              <a:rPr lang="nl-NL" sz="2400"/>
              <a:t>Geef instructies zoveel mogelijk in kleine kring om beter op maat te begeleiden.​</a:t>
            </a:r>
          </a:p>
          <a:p>
            <a:pPr marL="342900" indent="-342900">
              <a:lnSpc>
                <a:spcPct val="150000"/>
              </a:lnSpc>
              <a:spcAft>
                <a:spcPts val="600"/>
              </a:spcAft>
              <a:buFont typeface="Arial" panose="020B0604020202020204" pitchFamily="34" charset="0"/>
              <a:buChar char="•"/>
            </a:pPr>
            <a:r>
              <a:rPr lang="nl-NL" sz="2400"/>
              <a:t>Creëer een veilige sfeer waarin de leerling zich durft te uiten.​</a:t>
            </a:r>
          </a:p>
          <a:p>
            <a:pPr>
              <a:lnSpc>
                <a:spcPct val="150000"/>
              </a:lnSpc>
              <a:spcAft>
                <a:spcPts val="600"/>
              </a:spcAft>
            </a:pPr>
            <a:r>
              <a:rPr lang="nl-NL" sz="2400" b="1"/>
              <a:t>Positieve bekrachtiging​</a:t>
            </a:r>
          </a:p>
          <a:p>
            <a:pPr marL="342900" indent="-342900">
              <a:lnSpc>
                <a:spcPct val="150000"/>
              </a:lnSpc>
              <a:spcAft>
                <a:spcPts val="600"/>
              </a:spcAft>
              <a:buFont typeface="Arial" panose="020B0604020202020204" pitchFamily="34" charset="0"/>
              <a:buChar char="•"/>
            </a:pPr>
            <a:r>
              <a:rPr lang="nl-NL" sz="2400"/>
              <a:t>Geef veel complimenten! Het is belangrijk om niet alleen succes te belonen, maar ook de poging om te communiceren te waarderen. Zo voelt de leerling zich gemotiveerd om door te gaan met leren en experimenteren met taal.</a:t>
            </a:r>
            <a:endParaRPr lang="en-US" sz="2400"/>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wrap="square" lIns="0" tIns="0" rIns="0" bIns="0" anchor="t">
            <a:noAutofit/>
          </a:bodyPr>
          <a:lstStyle/>
          <a:p>
            <a:r>
              <a:rPr lang="nl-NL"/>
              <a:t>2. </a:t>
            </a:r>
            <a:r>
              <a:rPr lang="nl-NL" err="1"/>
              <a:t>Akram</a:t>
            </a:r>
            <a:r>
              <a:rPr lang="nl-NL"/>
              <a:t> zijn gedrag op drie momenten</a:t>
            </a:r>
            <a:endParaRPr lang="en-US"/>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a:t>Verdiepende opdrachten:​</a:t>
            </a:r>
          </a:p>
          <a:p>
            <a:pPr>
              <a:lnSpc>
                <a:spcPct val="150000"/>
              </a:lnSpc>
            </a:pPr>
            <a:endParaRPr lang="nl-NL" sz="2400"/>
          </a:p>
          <a:p>
            <a:pPr marL="342900" indent="-342900">
              <a:lnSpc>
                <a:spcPct val="150000"/>
              </a:lnSpc>
              <a:buFont typeface="Arial" panose="020B0604020202020204" pitchFamily="34" charset="0"/>
              <a:buChar char="•"/>
            </a:pPr>
            <a:r>
              <a:rPr lang="nl-NL" sz="2400"/>
              <a:t>Als jij Akram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Hoe zou je tijdens de verschillende momenten (klassikale instructie, zelfstandig werken, overgangsmomenten) nog meer rekening kunnen houden met Akram zijn onderwijsbehoefte?</a:t>
            </a:r>
            <a:endParaRPr lang="en-US" sz="240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7</a:t>
            </a:fld>
            <a:endParaRPr lang="en-US"/>
          </a:p>
        </p:txBody>
      </p:sp>
      <p:pic>
        <p:nvPicPr>
          <p:cNvPr id="3074" name="Picture 2" descr="Afbeelding met tekst, schermopname, Lettertype, nummer&#10;&#10;Door AI gegenereerde inhoud is mogelijk onjuist.">
            <a:extLst>
              <a:ext uri="{FF2B5EF4-FFF2-40B4-BE49-F238E27FC236}">
                <a16:creationId xmlns:a16="http://schemas.microsoft.com/office/drawing/2014/main" id="{9E9DD94E-EFCD-3901-FDA5-FC89020A0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9082" y="3566443"/>
            <a:ext cx="11358075" cy="6291003"/>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0E9EB5C5-5C7C-DEAD-FA73-7D9C0B8F9B82}"/>
              </a:ext>
            </a:extLst>
          </p:cNvPr>
          <p:cNvSpPr txBox="1"/>
          <p:nvPr/>
        </p:nvSpPr>
        <p:spPr>
          <a:xfrm>
            <a:off x="1339082" y="9857446"/>
            <a:ext cx="10058400" cy="246221"/>
          </a:xfrm>
          <a:prstGeom prst="rect">
            <a:avLst/>
          </a:prstGeom>
          <a:noFill/>
        </p:spPr>
        <p:txBody>
          <a:bodyPr wrap="square">
            <a:spAutoFit/>
          </a:bodyPr>
          <a:lstStyle/>
          <a:p>
            <a:r>
              <a:rPr lang="nl-NL" sz="1000" dirty="0"/>
              <a:t>Overgenomen uit verhalenboek p. 14-15. </a:t>
            </a:r>
          </a:p>
        </p:txBody>
      </p:sp>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wrap="square" lIns="0" tIns="0" rIns="0" bIns="0" anchor="t">
            <a:noAutofit/>
          </a:bodyPr>
          <a:lstStyle/>
          <a:p>
            <a:r>
              <a:rPr lang="nl-NL"/>
              <a:t>3. Hoog en 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a:t>Verdiepende opdracht:​</a:t>
            </a:r>
          </a:p>
          <a:p>
            <a:pPr>
              <a:lnSpc>
                <a:spcPct val="150000"/>
              </a:lnSpc>
            </a:pPr>
            <a:endParaRPr lang="nl-NL" sz="2400"/>
          </a:p>
          <a:p>
            <a:pPr marL="342900" indent="-342900">
              <a:lnSpc>
                <a:spcPct val="150000"/>
              </a:lnSpc>
              <a:buFont typeface="Arial" panose="020B0604020202020204" pitchFamily="34" charset="0"/>
              <a:buChar char="•"/>
            </a:pPr>
            <a:r>
              <a:rPr lang="nl-NL" sz="2400"/>
              <a:t>Als je kijkt naar het verhaal van Akram, een NT2-leerling en je eigen ​ervaring met het werken met NT2-leerlingen. Wat maakt dat je een laag ​en/of hoog gevoel van Teacher </a:t>
            </a:r>
            <a:r>
              <a:rPr lang="nl-NL" sz="2400" err="1"/>
              <a:t>Self-Efficacy</a:t>
            </a:r>
            <a:r>
              <a:rPr lang="nl-NL" sz="2400"/>
              <a:t> hierbij hebt?</a:t>
            </a:r>
            <a:endParaRPr lang="en-US" sz="240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a:t>Hoog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4000163" y="1461427"/>
            <a:ext cx="5772967" cy="9361688"/>
          </a:xfrm>
        </p:spPr>
        <p:txBody>
          <a:bodyPr wrap="square" lIns="0" tIns="0" rIns="0" bIns="0" anchor="t">
            <a:noAutofit/>
          </a:bodyPr>
          <a:lstStyle/>
          <a:p>
            <a:pPr>
              <a:lnSpc>
                <a:spcPct val="150000"/>
              </a:lnSpc>
            </a:pPr>
            <a:r>
              <a:rPr lang="nl-NL" sz="2800" b="1" i="1"/>
              <a:t>Verdiepende opdracht:​</a:t>
            </a:r>
          </a:p>
          <a:p>
            <a:pPr>
              <a:lnSpc>
                <a:spcPct val="150000"/>
              </a:lnSpc>
            </a:pPr>
            <a:endParaRPr lang="nl-NL" sz="2400"/>
          </a:p>
          <a:p>
            <a:pPr>
              <a:lnSpc>
                <a:spcPct val="150000"/>
              </a:lnSpc>
            </a:pPr>
            <a:r>
              <a:rPr lang="nl-NL" sz="2400" b="1"/>
              <a:t>Hoog gevoel van Teacher Self-Efficacy in pre-teaching: </a:t>
            </a:r>
            <a:r>
              <a:rPr lang="nl-NL" sz="2400"/>
              <a:t>Mirjam geeft aan een hoog gevoel van Teacher Self-Efficacy te ervaren bij het aanbieden van pre-teaching bij </a:t>
            </a:r>
            <a:r>
              <a:rPr lang="nl-NL" sz="2400" err="1"/>
              <a:t>Akram</a:t>
            </a:r>
            <a:r>
              <a:rPr lang="nl-NL" sz="2400"/>
              <a:t>. </a:t>
            </a:r>
          </a:p>
          <a:p>
            <a:pPr marL="342900" indent="-342900">
              <a:lnSpc>
                <a:spcPct val="150000"/>
              </a:lnSpc>
              <a:buFont typeface="Arial" panose="020B0604020202020204" pitchFamily="34" charset="0"/>
              <a:buChar char="•"/>
            </a:pPr>
            <a:endParaRPr lang="nl-NL" sz="2400"/>
          </a:p>
          <a:p>
            <a:pPr marL="342900" indent="-342900">
              <a:lnSpc>
                <a:spcPct val="150000"/>
              </a:lnSpc>
              <a:buFont typeface="Arial" panose="020B0604020202020204" pitchFamily="34" charset="0"/>
              <a:buChar char="•"/>
            </a:pPr>
            <a:r>
              <a:rPr lang="nl-NL" sz="2400"/>
              <a:t>Maak gebruik van het NRO-rapport ‘Differentiatie in de klas: wat werkt?’ (2019): Welke cruciale elementen bepalen de effectiviteit van pre-teaching, wat bijdraagt aan het verhogen van Teacher Self-Efficacy?</a:t>
            </a:r>
          </a:p>
          <a:p>
            <a:pPr marL="342900" indent="-342900">
              <a:lnSpc>
                <a:spcPct val="150000"/>
              </a:lnSpc>
              <a:buFont typeface="Arial" panose="020B0604020202020204" pitchFamily="34" charset="0"/>
              <a:buChar char="•"/>
            </a:pPr>
            <a:endParaRPr lang="nl-NL" sz="2400"/>
          </a:p>
          <a:p>
            <a:pPr>
              <a:lnSpc>
                <a:spcPct val="150000"/>
              </a:lnSpc>
            </a:pPr>
            <a:r>
              <a:rPr lang="nl-NL" sz="1400">
                <a:latin typeface="Aptos"/>
                <a:hlinkClick r:id="rId3"/>
              </a:rPr>
              <a:t>https://www.nro.nl/sites/nro/files/migrate/Kennisrotonde-publicatie-Differentiatie.pdf</a:t>
            </a:r>
            <a:endParaRPr lang="nl-NL"/>
          </a:p>
          <a:p>
            <a:pPr marL="342900" indent="-342900">
              <a:lnSpc>
                <a:spcPct val="150000"/>
              </a:lnSpc>
              <a:buFont typeface="Arial" panose="020B0604020202020204" pitchFamily="34" charset="0"/>
              <a:buChar char="•"/>
            </a:pPr>
            <a:endParaRPr lang="nl-NL" sz="2400"/>
          </a:p>
          <a:p>
            <a:pPr>
              <a:lnSpc>
                <a:spcPct val="150000"/>
              </a:lnSpc>
            </a:pPr>
            <a:endParaRPr lang="nl-NL" sz="1400" u="sng">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pic>
        <p:nvPicPr>
          <p:cNvPr id="4098" name="Picture 2" descr="Afbeelding met tekst, Lettertype, schermopname, document&#10;&#10;Door AI gegenereerde inhoud is mogelijk onjuist.">
            <a:extLst>
              <a:ext uri="{FF2B5EF4-FFF2-40B4-BE49-F238E27FC236}">
                <a16:creationId xmlns:a16="http://schemas.microsoft.com/office/drawing/2014/main" id="{4FFE5BC0-3690-770D-8D3D-E63DD21D76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90" t="1242" r="1156" b="64214"/>
          <a:stretch/>
        </p:blipFill>
        <p:spPr bwMode="auto">
          <a:xfrm>
            <a:off x="474195" y="4646563"/>
            <a:ext cx="12912230" cy="4248472"/>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9D901691-9BC1-870C-36A6-DB7EFF0283BA}"/>
              </a:ext>
            </a:extLst>
          </p:cNvPr>
          <p:cNvSpPr txBox="1"/>
          <p:nvPr/>
        </p:nvSpPr>
        <p:spPr>
          <a:xfrm>
            <a:off x="474195" y="8895035"/>
            <a:ext cx="10058400" cy="246221"/>
          </a:xfrm>
          <a:prstGeom prst="rect">
            <a:avLst/>
          </a:prstGeom>
          <a:noFill/>
        </p:spPr>
        <p:txBody>
          <a:bodyPr wrap="square">
            <a:spAutoFit/>
          </a:bodyPr>
          <a:lstStyle/>
          <a:p>
            <a:r>
              <a:rPr lang="nl-NL" sz="1000" dirty="0"/>
              <a:t>Overgenomen uit verhalenboek p. 15. </a:t>
            </a:r>
          </a:p>
        </p:txBody>
      </p:sp>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1">
      <a:dk1>
        <a:srgbClr val="000000"/>
      </a:dk1>
      <a:lt1>
        <a:srgbClr val="FFFFFF"/>
      </a:lt1>
      <a:dk2>
        <a:srgbClr val="DDC436"/>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FF5E1C-CEB9-4017-B93C-7798C448F022}">
  <ds:schemaRefs>
    <ds:schemaRef ds:uri="http://schemas.microsoft.com/office/2006/documentManagement/types"/>
    <ds:schemaRef ds:uri="http://www.w3.org/XML/1998/namespace"/>
    <ds:schemaRef ds:uri="428190aa-a6be-4f13-af2e-856cced33a8b"/>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c43fa280-454a-4efa-83bc-b5da11d082f9"/>
    <ds:schemaRef ds:uri="http://schemas.microsoft.com/office/2006/metadata/properties"/>
    <ds:schemaRef ds:uri="185033f6-6c2c-4786-9170-23010e1f03bd"/>
    <ds:schemaRef ds:uri="374d733a-14b4-43f0-bd48-a60533340599"/>
  </ds:schemaRefs>
</ds:datastoreItem>
</file>

<file path=customXml/itemProps2.xml><?xml version="1.0" encoding="utf-8"?>
<ds:datastoreItem xmlns:ds="http://schemas.openxmlformats.org/officeDocument/2006/customXml" ds:itemID="{21D65DC6-5896-4986-8999-C57697754DE6}">
  <ds:schemaRefs>
    <ds:schemaRef ds:uri="http://schemas.microsoft.com/sharepoint/v3/contenttype/forms"/>
  </ds:schemaRefs>
</ds:datastoreItem>
</file>

<file path=customXml/itemProps3.xml><?xml version="1.0" encoding="utf-8"?>
<ds:datastoreItem xmlns:ds="http://schemas.openxmlformats.org/officeDocument/2006/customXml" ds:itemID="{6CCA61E5-379A-454A-B96F-BD8FA89256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5033f6-6c2c-4786-9170-23010e1f03bd"/>
    <ds:schemaRef ds:uri="374d733a-14b4-43f0-bd48-a605333405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36</TotalTime>
  <Words>2919</Words>
  <Application>Microsoft Office PowerPoint</Application>
  <PresentationFormat>Custom</PresentationFormat>
  <Paragraphs>203</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Kantoorthema</vt:lpstr>
      <vt:lpstr>Verhalen van kracht en kwetsbaarheid</vt:lpstr>
      <vt:lpstr>Verhaal 1:  Leerkracht vertelt over een NT2-leerling in groep 1/2 regulier onderwijs, die de Nederlandse taal nog niet beheerst en moeite heeft met het volgen van de lesstof</vt:lpstr>
      <vt:lpstr>Introductie verhaal</vt:lpstr>
      <vt:lpstr>Introductie verhaal</vt:lpstr>
      <vt:lpstr>Tips van de leerkracht – deel 1</vt:lpstr>
      <vt:lpstr>Tips van de leerkracht – deel 2</vt:lpstr>
      <vt:lpstr>2. Akram zijn gedrag op drie momenten</vt:lpstr>
      <vt:lpstr>3. Hoog en laag gevoel van Teacher Self-Efficacy</vt:lpstr>
      <vt:lpstr>Hoog gevoel van Teacher Self-Efficacy</vt:lpstr>
      <vt:lpstr>Laag gevoel van Teacher Self-Efficacy</vt:lpstr>
      <vt:lpstr>Inzetten versterkers</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15</cp:revision>
  <dcterms:created xsi:type="dcterms:W3CDTF">2025-06-23T09:20:15Z</dcterms:created>
  <dcterms:modified xsi:type="dcterms:W3CDTF">2025-12-01T13:33:03Z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